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2" r:id="rId6"/>
  </p:sldMasterIdLst>
  <p:notesMasterIdLst>
    <p:notesMasterId r:id="rId58"/>
  </p:notesMasterIdLst>
  <p:sldIdLst>
    <p:sldId id="257" r:id="rId7"/>
    <p:sldId id="258" r:id="rId8"/>
    <p:sldId id="260" r:id="rId9"/>
    <p:sldId id="262" r:id="rId10"/>
    <p:sldId id="263" r:id="rId11"/>
    <p:sldId id="264" r:id="rId12"/>
    <p:sldId id="342" r:id="rId13"/>
    <p:sldId id="266" r:id="rId14"/>
    <p:sldId id="267" r:id="rId15"/>
    <p:sldId id="268" r:id="rId16"/>
    <p:sldId id="269" r:id="rId17"/>
    <p:sldId id="270" r:id="rId18"/>
    <p:sldId id="271" r:id="rId19"/>
    <p:sldId id="272" r:id="rId20"/>
    <p:sldId id="273" r:id="rId21"/>
    <p:sldId id="344" r:id="rId22"/>
    <p:sldId id="332" r:id="rId23"/>
    <p:sldId id="337" r:id="rId24"/>
    <p:sldId id="333" r:id="rId25"/>
    <p:sldId id="322" r:id="rId26"/>
    <p:sldId id="334" r:id="rId27"/>
    <p:sldId id="338" r:id="rId28"/>
    <p:sldId id="339" r:id="rId29"/>
    <p:sldId id="340" r:id="rId30"/>
    <p:sldId id="341" r:id="rId31"/>
    <p:sldId id="289" r:id="rId32"/>
    <p:sldId id="290" r:id="rId33"/>
    <p:sldId id="291" r:id="rId34"/>
    <p:sldId id="292" r:id="rId35"/>
    <p:sldId id="293" r:id="rId36"/>
    <p:sldId id="294" r:id="rId37"/>
    <p:sldId id="295" r:id="rId38"/>
    <p:sldId id="296" r:id="rId39"/>
    <p:sldId id="297" r:id="rId40"/>
    <p:sldId id="298" r:id="rId41"/>
    <p:sldId id="323" r:id="rId42"/>
    <p:sldId id="324" r:id="rId43"/>
    <p:sldId id="325" r:id="rId44"/>
    <p:sldId id="326" r:id="rId45"/>
    <p:sldId id="327" r:id="rId46"/>
    <p:sldId id="307" r:id="rId47"/>
    <p:sldId id="308" r:id="rId48"/>
    <p:sldId id="309" r:id="rId49"/>
    <p:sldId id="310" r:id="rId50"/>
    <p:sldId id="343" r:id="rId51"/>
    <p:sldId id="345" r:id="rId52"/>
    <p:sldId id="311" r:id="rId53"/>
    <p:sldId id="331" r:id="rId54"/>
    <p:sldId id="305" r:id="rId55"/>
    <p:sldId id="312" r:id="rId56"/>
    <p:sldId id="306" r:id="rId5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Alan (MDE)" initials="TA(" lastIdx="4" clrIdx="0">
    <p:extLst/>
  </p:cmAuthor>
  <p:cmAuthor id="2" name="Stine, Mary (MDE)" initials="SM(" lastIdx="13" clrIdx="1">
    <p:extLst/>
  </p:cmAuthor>
  <p:cmAuthor id="3" name="Miller, Lynda (MDE)" initials="ML(" lastIdx="8"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7" autoAdjust="0"/>
    <p:restoredTop sz="82830" autoAdjust="0"/>
  </p:normalViewPr>
  <p:slideViewPr>
    <p:cSldViewPr snapToGrid="0">
      <p:cViewPr varScale="1">
        <p:scale>
          <a:sx n="96" d="100"/>
          <a:sy n="96" d="100"/>
        </p:scale>
        <p:origin x="864" y="90"/>
      </p:cViewPr>
      <p:guideLst>
        <p:guide orient="horz" pos="2160"/>
        <p:guide pos="3840"/>
      </p:guideLst>
    </p:cSldViewPr>
  </p:slideViewPr>
  <p:notesTextViewPr>
    <p:cViewPr>
      <p:scale>
        <a:sx n="1" d="1"/>
        <a:sy n="1" d="1"/>
      </p:scale>
      <p:origin x="0" y="0"/>
    </p:cViewPr>
  </p:notesTextViewPr>
  <p:sorterViewPr>
    <p:cViewPr>
      <p:scale>
        <a:sx n="100" d="100"/>
        <a:sy n="100" d="100"/>
      </p:scale>
      <p:origin x="0" y="-1245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F1CC301-B49F-4918-AF7C-31489126501B}" type="datetimeFigureOut">
              <a:rPr lang="en-US" smtClean="0"/>
              <a:t>7/7/2016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B42A7D1-E632-4272-895F-AB61C4E45F0F}" type="slidenum">
              <a:rPr lang="en-US" smtClean="0"/>
              <a:t>‹#›</a:t>
            </a:fld>
            <a:endParaRPr lang="en-US" dirty="0"/>
          </a:p>
        </p:txBody>
      </p:sp>
    </p:spTree>
    <p:extLst>
      <p:ext uri="{BB962C8B-B14F-4D97-AF65-F5344CB8AC3E}">
        <p14:creationId xmlns:p14="http://schemas.microsoft.com/office/powerpoint/2010/main" val="4282018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0ADA1F6-9819-4AC1-AEB6-623FAFFA244A}" type="slidenum">
              <a:rPr lang="en-US" altLang="en-US" smtClean="0">
                <a:solidFill>
                  <a:prstClr val="black"/>
                </a:solidFill>
              </a:rPr>
              <a:pPr eaLnBrk="1" hangingPunct="1">
                <a:spcBef>
                  <a:spcPct val="0"/>
                </a:spcBef>
              </a:pPr>
              <a:t>1</a:t>
            </a:fld>
            <a:endParaRPr lang="en-US" altLang="en-US" dirty="0" smtClean="0">
              <a:solidFill>
                <a:prstClr val="black"/>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701040" y="4493260"/>
            <a:ext cx="5608320" cy="4183380"/>
          </a:xfrm>
          <a:noFill/>
        </p:spPr>
        <p:txBody>
          <a:bodyPr/>
          <a:lstStyle/>
          <a:p>
            <a:pPr eaLnBrk="1" hangingPunct="1"/>
            <a:r>
              <a:rPr lang="en-US" altLang="en-US" dirty="0" smtClean="0">
                <a:latin typeface="Verdana" pitchFamily="34" charset="0"/>
              </a:rPr>
              <a:t>When you are ready to begin the workshop, project this slide and say:</a:t>
            </a:r>
          </a:p>
          <a:p>
            <a:pPr eaLnBrk="1" hangingPunct="1"/>
            <a:endParaRPr lang="en-US" altLang="en-US" dirty="0" smtClean="0">
              <a:latin typeface="Verdana" pitchFamily="34" charset="0"/>
            </a:endParaRPr>
          </a:p>
          <a:p>
            <a:pPr eaLnBrk="1" hangingPunct="1"/>
            <a:r>
              <a:rPr lang="en-US" altLang="en-US" dirty="0" smtClean="0">
                <a:latin typeface="Verdana" pitchFamily="34" charset="0"/>
              </a:rPr>
              <a:t>Thank you for joining us today.  This presentation is an opportunity for the Office of Field Services to present updates for successful planning, implementation, monitoring and evaluation of supplementary programs, as  administered by the Michigan Department of Education.  I am _______ from the Office of</a:t>
            </a:r>
            <a:r>
              <a:rPr lang="en-US" altLang="en-US" baseline="0" dirty="0" smtClean="0">
                <a:latin typeface="Verdana" pitchFamily="34" charset="0"/>
              </a:rPr>
              <a:t> </a:t>
            </a:r>
            <a:r>
              <a:rPr lang="en-US" altLang="en-US" dirty="0" smtClean="0">
                <a:latin typeface="Verdana" pitchFamily="34" charset="0"/>
              </a:rPr>
              <a:t>Field Services.</a:t>
            </a:r>
          </a:p>
        </p:txBody>
      </p:sp>
    </p:spTree>
    <p:extLst>
      <p:ext uri="{BB962C8B-B14F-4D97-AF65-F5344CB8AC3E}">
        <p14:creationId xmlns:p14="http://schemas.microsoft.com/office/powerpoint/2010/main" val="1628257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The Test of Supplement not Supplant is where the implementation clarification and flexibility will be most evident.</a:t>
            </a:r>
          </a:p>
          <a:p>
            <a:pPr marL="177973" indent="-177973">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Schools must meet the basic test of supplement not supplant. </a:t>
            </a:r>
          </a:p>
          <a:p>
            <a:pPr marL="177973" indent="-177973">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An LEA is required by State or local law to provide funding for a specific purpose for all students. </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54A37358-1B3D-42BA-9564-E52FCC95385A}"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731809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196">
              <a:defRPr/>
            </a:pPr>
            <a:r>
              <a:rPr lang="en-US" dirty="0">
                <a:latin typeface="Verdana" panose="020B0604030504040204" pitchFamily="34" charset="0"/>
                <a:ea typeface="Verdana" panose="020B0604030504040204" pitchFamily="34" charset="0"/>
                <a:cs typeface="Verdana" panose="020B0604030504040204" pitchFamily="34" charset="0"/>
              </a:rPr>
              <a:t>In </a:t>
            </a:r>
            <a:r>
              <a:rPr lang="en-US" dirty="0" smtClean="0">
                <a:solidFill>
                  <a:srgbClr val="FF0000"/>
                </a:solidFill>
                <a:latin typeface="Verdana" panose="020B0604030504040204" pitchFamily="34" charset="0"/>
                <a:ea typeface="Verdana" panose="020B0604030504040204" pitchFamily="34" charset="0"/>
                <a:cs typeface="Verdana" panose="020B0604030504040204" pitchFamily="34" charset="0"/>
              </a:rPr>
              <a:t>Section 1114 (b)(6), ESSA</a:t>
            </a:r>
            <a:r>
              <a:rPr lang="en-US" dirty="0" smtClean="0">
                <a:latin typeface="Verdana" panose="020B0604030504040204" pitchFamily="34" charset="0"/>
                <a:ea typeface="Verdana" panose="020B0604030504040204" pitchFamily="34" charset="0"/>
                <a:cs typeface="Verdana" panose="020B0604030504040204" pitchFamily="34" charset="0"/>
              </a:rPr>
              <a:t> provides </a:t>
            </a:r>
            <a:r>
              <a:rPr lang="en-US" dirty="0">
                <a:latin typeface="Verdana" panose="020B0604030504040204" pitchFamily="34" charset="0"/>
                <a:ea typeface="Verdana" panose="020B0604030504040204" pitchFamily="34" charset="0"/>
                <a:cs typeface="Verdana" panose="020B0604030504040204" pitchFamily="34" charset="0"/>
              </a:rPr>
              <a:t>a </a:t>
            </a:r>
            <a:r>
              <a:rPr lang="en-US" dirty="0" smtClean="0">
                <a:latin typeface="Verdana" panose="020B0604030504040204" pitchFamily="34" charset="0"/>
                <a:ea typeface="Verdana" panose="020B0604030504040204" pitchFamily="34" charset="0"/>
                <a:cs typeface="Verdana" panose="020B0604030504040204" pitchFamily="34" charset="0"/>
              </a:rPr>
              <a:t>description </a:t>
            </a:r>
            <a:r>
              <a:rPr lang="en-US" dirty="0">
                <a:latin typeface="Verdana" panose="020B0604030504040204" pitchFamily="34" charset="0"/>
                <a:ea typeface="Verdana" panose="020B0604030504040204" pitchFamily="34" charset="0"/>
                <a:cs typeface="Verdana" panose="020B0604030504040204" pitchFamily="34" charset="0"/>
              </a:rPr>
              <a:t>of the elements needed in a Comprehensive Needs Assessment.  The Office of Field </a:t>
            </a:r>
            <a:r>
              <a:rPr lang="en-US" dirty="0" smtClean="0">
                <a:latin typeface="Verdana" panose="020B0604030504040204" pitchFamily="34" charset="0"/>
                <a:ea typeface="Verdana" panose="020B0604030504040204" pitchFamily="34" charset="0"/>
                <a:cs typeface="Verdana" panose="020B0604030504040204" pitchFamily="34" charset="0"/>
              </a:rPr>
              <a:t>Services </a:t>
            </a:r>
            <a:r>
              <a:rPr lang="en-US" dirty="0">
                <a:latin typeface="Verdana" panose="020B0604030504040204" pitchFamily="34" charset="0"/>
                <a:ea typeface="Verdana" panose="020B0604030504040204" pitchFamily="34" charset="0"/>
                <a:cs typeface="Verdana" panose="020B0604030504040204" pitchFamily="34" charset="0"/>
              </a:rPr>
              <a:t>has developed a rubric to help LEAs identify needed components of the Comprehensive Needs Assessment</a:t>
            </a:r>
            <a:r>
              <a:rPr lang="en-US" dirty="0" smtClean="0">
                <a:latin typeface="Verdana" panose="020B0604030504040204" pitchFamily="34" charset="0"/>
                <a:ea typeface="Verdana" panose="020B0604030504040204" pitchFamily="34" charset="0"/>
                <a:cs typeface="Verdana" panose="020B0604030504040204" pitchFamily="34" charset="0"/>
              </a:rPr>
              <a:t>. </a:t>
            </a:r>
          </a:p>
          <a:p>
            <a:pPr defTabSz="949196">
              <a:defRPr/>
            </a:pPr>
            <a:endParaRPr lang="en-US" dirty="0" smtClean="0">
              <a:latin typeface="Verdana" panose="020B0604030504040204" pitchFamily="34" charset="0"/>
              <a:ea typeface="Verdana" panose="020B0604030504040204" pitchFamily="34" charset="0"/>
              <a:cs typeface="Verdana" panose="020B0604030504040204" pitchFamily="34" charset="0"/>
            </a:endParaRPr>
          </a:p>
          <a:p>
            <a:pPr defTabSz="949196">
              <a:defRPr/>
            </a:pPr>
            <a:r>
              <a:rPr lang="en-US" dirty="0" smtClean="0">
                <a:latin typeface="Verdana" panose="020B0604030504040204" pitchFamily="34" charset="0"/>
                <a:ea typeface="Verdana" panose="020B0604030504040204" pitchFamily="34" charset="0"/>
                <a:cs typeface="Verdana" panose="020B0604030504040204" pitchFamily="34" charset="0"/>
              </a:rPr>
              <a:t>The Comprehensive</a:t>
            </a:r>
            <a:r>
              <a:rPr lang="en-US" baseline="0" dirty="0" smtClean="0">
                <a:latin typeface="Verdana" panose="020B0604030504040204" pitchFamily="34" charset="0"/>
                <a:ea typeface="Verdana" panose="020B0604030504040204" pitchFamily="34" charset="0"/>
                <a:cs typeface="Verdana" panose="020B0604030504040204" pitchFamily="34" charset="0"/>
              </a:rPr>
              <a:t> Needs Assessment is the first component in the Schoolwide Diagnostic which is an ongoing process and includes Demographic, Achievement, Perception and Process Data.</a:t>
            </a:r>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54A37358-1B3D-42BA-9564-E52FCC95385A}"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4221348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LEAs must also have </a:t>
            </a:r>
            <a:r>
              <a:rPr lang="en-US" dirty="0" smtClean="0">
                <a:latin typeface="Verdana" panose="020B0604030504040204" pitchFamily="34" charset="0"/>
                <a:ea typeface="Verdana" panose="020B0604030504040204" pitchFamily="34" charset="0"/>
                <a:cs typeface="Verdana" panose="020B0604030504040204" pitchFamily="34" charset="0"/>
              </a:rPr>
              <a:t>a district improvement plan approved by the State. (Section 1006. Local Educational Agency Plans)</a:t>
            </a:r>
          </a:p>
          <a:p>
            <a:endParaRPr lang="en-US"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a:p>
            <a:r>
              <a:rPr lang="en-US" dirty="0" smtClean="0">
                <a:solidFill>
                  <a:srgbClr val="FF0000"/>
                </a:solidFill>
                <a:latin typeface="Verdana" panose="020B0604030504040204" pitchFamily="34" charset="0"/>
                <a:ea typeface="Verdana" panose="020B0604030504040204" pitchFamily="34" charset="0"/>
                <a:cs typeface="Verdana" panose="020B0604030504040204" pitchFamily="34" charset="0"/>
              </a:rPr>
              <a:t>The comprehensive school</a:t>
            </a:r>
            <a:r>
              <a:rPr lang="en-US"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improvement plan contains the SSR 40/90, the School Data Analysis, the Schoolwide Diagnostic, and the School Improvement Plan.  </a:t>
            </a:r>
            <a:endParaRPr lang="en-US"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54A37358-1B3D-42BA-9564-E52FCC95385A}"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416544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LEAs are required to annually evaluate the outcomes and plan’s implementation.  All programs/activities funded by federal funds should be evaluated, however, the MDE has recommended that LEAs use the Program Evaluation Tool (PET) to evaluate the effectiveness of “broad” building and district level </a:t>
            </a:r>
            <a:r>
              <a:rPr lang="en-US" u="sng" dirty="0">
                <a:latin typeface="Verdana" panose="020B0604030504040204" pitchFamily="34" charset="0"/>
                <a:ea typeface="Verdana" panose="020B0604030504040204" pitchFamily="34" charset="0"/>
                <a:cs typeface="Verdana" panose="020B0604030504040204" pitchFamily="34" charset="0"/>
              </a:rPr>
              <a:t>programs that have been funded by Title I, Part A </a:t>
            </a:r>
            <a:r>
              <a:rPr lang="en-US" dirty="0">
                <a:latin typeface="Verdana" panose="020B0604030504040204" pitchFamily="34" charset="0"/>
                <a:ea typeface="Verdana" panose="020B0604030504040204" pitchFamily="34" charset="0"/>
                <a:cs typeface="Verdana" panose="020B0604030504040204" pitchFamily="34" charset="0"/>
              </a:rPr>
              <a:t>and other sources.  </a:t>
            </a:r>
            <a:endParaRPr lang="en-US" dirty="0" smtClean="0">
              <a:latin typeface="Verdana" panose="020B0604030504040204" pitchFamily="34" charset="0"/>
              <a:ea typeface="Verdana" panose="020B0604030504040204" pitchFamily="34" charset="0"/>
              <a:cs typeface="Verdana" panose="020B0604030504040204" pitchFamily="34" charset="0"/>
            </a:endParaRPr>
          </a:p>
          <a:p>
            <a:endParaRPr lang="en-US" dirty="0" smtClean="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The</a:t>
            </a:r>
            <a:r>
              <a:rPr lang="en-US" baseline="0" dirty="0" smtClean="0">
                <a:latin typeface="Verdana" panose="020B0604030504040204" pitchFamily="34" charset="0"/>
                <a:ea typeface="Verdana" panose="020B0604030504040204" pitchFamily="34" charset="0"/>
                <a:cs typeface="Verdana" panose="020B0604030504040204" pitchFamily="34" charset="0"/>
              </a:rPr>
              <a:t> evaluation of the use of funds is a state requirement under PA 25.  The Program Evaluation Tool must still be used to evaluate one of your programs, initiatives, or strategies.</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54A37358-1B3D-42BA-9564-E52FCC95385A}"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26762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latin typeface="Verdana" panose="020B0604030504040204" pitchFamily="34" charset="0"/>
                <a:ea typeface="Verdana" panose="020B0604030504040204" pitchFamily="34" charset="0"/>
                <a:cs typeface="Verdana" panose="020B0604030504040204" pitchFamily="34" charset="0"/>
              </a:rPr>
              <a:t>These two bullets will be explained later in the presentation. Screen shots are available in the MEGS+ slides, later in the presentation.</a:t>
            </a:r>
          </a:p>
          <a:p>
            <a:endParaRPr lang="en-US" baseline="0" dirty="0" smtClean="0">
              <a:latin typeface="Verdana" panose="020B0604030504040204" pitchFamily="34" charset="0"/>
              <a:ea typeface="Verdana" panose="020B0604030504040204" pitchFamily="34" charset="0"/>
              <a:cs typeface="Verdana" panose="020B0604030504040204" pitchFamily="34" charset="0"/>
            </a:endParaRPr>
          </a:p>
          <a:p>
            <a:r>
              <a:rPr lang="en-US" sz="1200" kern="1200" dirty="0" smtClean="0">
                <a:solidFill>
                  <a:schemeClr val="tx1"/>
                </a:solidFill>
                <a:effectLst/>
                <a:latin typeface="+mn-lt"/>
                <a:ea typeface="+mn-ea"/>
                <a:cs typeface="+mn-cs"/>
              </a:rPr>
              <a:t>Present the SW Flexibility Template Handout.</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54A37358-1B3D-42BA-9564-E52FCC95385A}"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613174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You should identify your Schoolwide Flexibility Planning Team.  Who are the </a:t>
            </a:r>
            <a:r>
              <a:rPr lang="en-US" dirty="0" smtClean="0">
                <a:latin typeface="Verdana" panose="020B0604030504040204" pitchFamily="34" charset="0"/>
                <a:ea typeface="Verdana" panose="020B0604030504040204" pitchFamily="34" charset="0"/>
                <a:cs typeface="Verdana" panose="020B0604030504040204" pitchFamily="34" charset="0"/>
              </a:rPr>
              <a:t>stakeholders </a:t>
            </a:r>
            <a:r>
              <a:rPr lang="en-US" dirty="0">
                <a:latin typeface="Verdana" panose="020B0604030504040204" pitchFamily="34" charset="0"/>
                <a:ea typeface="Verdana" panose="020B0604030504040204" pitchFamily="34" charset="0"/>
                <a:cs typeface="Verdana" panose="020B0604030504040204" pitchFamily="34" charset="0"/>
              </a:rPr>
              <a:t>needed to help ensure the maximized success of your program</a:t>
            </a:r>
            <a:r>
              <a:rPr lang="en-US" dirty="0" smtClean="0">
                <a:latin typeface="Verdana" panose="020B0604030504040204" pitchFamily="34" charset="0"/>
                <a:ea typeface="Verdana" panose="020B0604030504040204" pitchFamily="34" charset="0"/>
                <a:cs typeface="Verdana" panose="020B0604030504040204" pitchFamily="34" charset="0"/>
              </a:rPr>
              <a:t>?</a:t>
            </a:r>
          </a:p>
          <a:p>
            <a:endParaRPr lang="en-US" dirty="0" smtClean="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School-level stakeholders: Teachers, Principal, Parents,</a:t>
            </a:r>
            <a:r>
              <a:rPr lang="en-US" baseline="0" dirty="0" smtClean="0">
                <a:latin typeface="Verdana" panose="020B0604030504040204" pitchFamily="34" charset="0"/>
                <a:ea typeface="Verdana" panose="020B0604030504040204" pitchFamily="34" charset="0"/>
                <a:cs typeface="Verdana" panose="020B0604030504040204" pitchFamily="34" charset="0"/>
              </a:rPr>
              <a:t> School Board Members, Community Members, Students (if appropriate), Education Service Provider Representatives, etc.</a:t>
            </a:r>
          </a:p>
          <a:p>
            <a:endParaRPr lang="en-US" dirty="0" smtClean="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Remind</a:t>
            </a:r>
            <a:r>
              <a:rPr lang="en-US" baseline="0" dirty="0" smtClean="0">
                <a:latin typeface="Verdana" panose="020B0604030504040204" pitchFamily="34" charset="0"/>
                <a:ea typeface="Verdana" panose="020B0604030504040204" pitchFamily="34" charset="0"/>
                <a:cs typeface="Verdana" panose="020B0604030504040204" pitchFamily="34" charset="0"/>
              </a:rPr>
              <a:t> that flexibility is done at the school-level and found in the school-level budget. </a:t>
            </a:r>
            <a:endParaRPr lang="en-US"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54A37358-1B3D-42BA-9564-E52FCC95385A}"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136142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Based on a “Dear Colleague” letter sent from the U.S. Department of Education to all state departments of education on January 28, 2016, regarding the transition to ESSA, and the “Transitioning to ESSA FAQ” from the USED Website</a:t>
            </a:r>
          </a:p>
          <a:p>
            <a:endParaRPr lang="en-US" dirty="0"/>
          </a:p>
        </p:txBody>
      </p:sp>
      <p:sp>
        <p:nvSpPr>
          <p:cNvPr id="4" name="Slide Number Placeholder 3"/>
          <p:cNvSpPr>
            <a:spLocks noGrp="1"/>
          </p:cNvSpPr>
          <p:nvPr>
            <p:ph type="sldNum" sz="quarter" idx="10"/>
          </p:nvPr>
        </p:nvSpPr>
        <p:spPr/>
        <p:txBody>
          <a:bodyPr/>
          <a:lstStyle/>
          <a:p>
            <a:fld id="{7B42A7D1-E632-4272-895F-AB61C4E45F0F}" type="slidenum">
              <a:rPr lang="en-US" smtClean="0"/>
              <a:t>17</a:t>
            </a:fld>
            <a:endParaRPr lang="en-US" dirty="0"/>
          </a:p>
        </p:txBody>
      </p:sp>
    </p:spTree>
    <p:extLst>
      <p:ext uri="{BB962C8B-B14F-4D97-AF65-F5344CB8AC3E}">
        <p14:creationId xmlns:p14="http://schemas.microsoft.com/office/powerpoint/2010/main" val="2954635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Based on a “Dear Colleague” letter sent from the U.S. Department of Education to all state departments of education on January 28, 2016, regarding the transition to ESSA, and the “Transitioning to ESSA FAQ” from the USED </a:t>
            </a:r>
            <a:r>
              <a:rPr lang="en-US" dirty="0" smtClean="0"/>
              <a:t>Website.</a:t>
            </a:r>
            <a:endParaRPr lang="en-US" baseline="0" dirty="0" smtClean="0">
              <a:solidFill>
                <a:srgbClr val="FF0000"/>
              </a:solidFill>
            </a:endParaRPr>
          </a:p>
          <a:p>
            <a:pPr marL="0" marR="0" indent="0" algn="l" defTabSz="931774" rtl="0" eaLnBrk="1" fontAlgn="auto" latinLnBrk="0" hangingPunct="1">
              <a:lnSpc>
                <a:spcPct val="100000"/>
              </a:lnSpc>
              <a:spcBef>
                <a:spcPts val="0"/>
              </a:spcBef>
              <a:spcAft>
                <a:spcPts val="0"/>
              </a:spcAft>
              <a:buClrTx/>
              <a:buSzTx/>
              <a:buFontTx/>
              <a:buNone/>
              <a:tabLst/>
              <a:defRPr/>
            </a:pPr>
            <a:endParaRPr lang="en-US" sz="1200" baseline="0" dirty="0" smtClean="0">
              <a:solidFill>
                <a:srgbClr val="FF0000"/>
              </a:solidFill>
            </a:endParaRPr>
          </a:p>
          <a:p>
            <a:pPr marL="0" marR="0" indent="0" algn="l" defTabSz="931774" rtl="0" eaLnBrk="1" fontAlgn="auto" latinLnBrk="0" hangingPunct="1">
              <a:lnSpc>
                <a:spcPct val="100000"/>
              </a:lnSpc>
              <a:spcBef>
                <a:spcPts val="0"/>
              </a:spcBef>
              <a:spcAft>
                <a:spcPts val="0"/>
              </a:spcAft>
              <a:buClrTx/>
              <a:buSzTx/>
              <a:buFontTx/>
              <a:buNone/>
              <a:tabLst/>
              <a:defRPr/>
            </a:pPr>
            <a:r>
              <a:rPr lang="en-US" sz="1200" baseline="0" dirty="0" smtClean="0">
                <a:solidFill>
                  <a:srgbClr val="FF0000"/>
                </a:solidFill>
              </a:rPr>
              <a:t>Bullet #2-</a:t>
            </a:r>
            <a:r>
              <a:rPr lang="en-US" sz="1200" dirty="0" smtClean="0"/>
              <a:t>per</a:t>
            </a:r>
            <a:r>
              <a:rPr lang="en-US" sz="1200" baseline="0" dirty="0" smtClean="0"/>
              <a:t> </a:t>
            </a:r>
            <a:r>
              <a:rPr lang="en-US" sz="1200" dirty="0" smtClean="0"/>
              <a:t>Krista </a:t>
            </a:r>
            <a:r>
              <a:rPr lang="en-US" sz="1200" dirty="0" err="1" smtClean="0"/>
              <a:t>Ried</a:t>
            </a:r>
            <a:r>
              <a:rPr lang="en-US" sz="1200" dirty="0" smtClean="0"/>
              <a:t>, Manager of Professional Educator Certification and Services Unit,</a:t>
            </a:r>
            <a:r>
              <a:rPr lang="en-US" sz="1200" baseline="0" dirty="0" smtClean="0"/>
              <a:t> Office of Professional Preparation Services</a:t>
            </a:r>
            <a:endParaRPr lang="en-US" sz="1200" dirty="0" smtClean="0"/>
          </a:p>
          <a:p>
            <a:pPr defTabSz="931774">
              <a:defRPr/>
            </a:pPr>
            <a:endParaRPr lang="en-US" dirty="0" smtClean="0">
              <a:solidFill>
                <a:srgbClr val="FF0000"/>
              </a:solidFill>
            </a:endParaRPr>
          </a:p>
        </p:txBody>
      </p:sp>
      <p:sp>
        <p:nvSpPr>
          <p:cNvPr id="4" name="Slide Number Placeholder 3"/>
          <p:cNvSpPr>
            <a:spLocks noGrp="1"/>
          </p:cNvSpPr>
          <p:nvPr>
            <p:ph type="sldNum" sz="quarter" idx="10"/>
          </p:nvPr>
        </p:nvSpPr>
        <p:spPr/>
        <p:txBody>
          <a:bodyPr/>
          <a:lstStyle/>
          <a:p>
            <a:fld id="{7B42A7D1-E632-4272-895F-AB61C4E45F0F}" type="slidenum">
              <a:rPr lang="en-US" smtClean="0"/>
              <a:t>18</a:t>
            </a:fld>
            <a:endParaRPr lang="en-US" dirty="0"/>
          </a:p>
        </p:txBody>
      </p:sp>
    </p:spTree>
    <p:extLst>
      <p:ext uri="{BB962C8B-B14F-4D97-AF65-F5344CB8AC3E}">
        <p14:creationId xmlns:p14="http://schemas.microsoft.com/office/powerpoint/2010/main" val="4267303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Based on a “Dear Colleague” letter sent from the U.S. Department of Education to all state departments of education on January 28, 2016, regarding the transition to ESSA, and the “Transitioning to ESSA FAQ” from the USED Website</a:t>
            </a:r>
          </a:p>
        </p:txBody>
      </p:sp>
      <p:sp>
        <p:nvSpPr>
          <p:cNvPr id="4" name="Slide Number Placeholder 3"/>
          <p:cNvSpPr>
            <a:spLocks noGrp="1"/>
          </p:cNvSpPr>
          <p:nvPr>
            <p:ph type="sldNum" sz="quarter" idx="10"/>
          </p:nvPr>
        </p:nvSpPr>
        <p:spPr/>
        <p:txBody>
          <a:bodyPr/>
          <a:lstStyle/>
          <a:p>
            <a:fld id="{7B42A7D1-E632-4272-895F-AB61C4E45F0F}" type="slidenum">
              <a:rPr lang="en-US" smtClean="0"/>
              <a:t>19</a:t>
            </a:fld>
            <a:endParaRPr lang="en-US" dirty="0"/>
          </a:p>
        </p:txBody>
      </p:sp>
    </p:spTree>
    <p:extLst>
      <p:ext uri="{BB962C8B-B14F-4D97-AF65-F5344CB8AC3E}">
        <p14:creationId xmlns:p14="http://schemas.microsoft.com/office/powerpoint/2010/main" val="383948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Based on a “Dear Colleague” letter sent from the U.S. Department of Education to all state departments of education on </a:t>
            </a:r>
            <a:r>
              <a:rPr lang="en-US" dirty="0" smtClean="0"/>
              <a:t>January </a:t>
            </a:r>
            <a:r>
              <a:rPr lang="en-US" dirty="0"/>
              <a:t>28, 2016, regarding the transition to ESSA, and the “Transitioning to ESSA FAQ” from the USED </a:t>
            </a:r>
            <a:r>
              <a:rPr lang="en-US" dirty="0" smtClean="0"/>
              <a:t>Website</a:t>
            </a:r>
          </a:p>
          <a:p>
            <a:pPr defTabSz="931774">
              <a:defRPr/>
            </a:pPr>
            <a:endParaRPr lang="en-US" dirty="0" smtClean="0"/>
          </a:p>
          <a:p>
            <a:r>
              <a:rPr lang="en-US" sz="1200" dirty="0" smtClean="0"/>
              <a:t>States must continue to provide technical assistance and support to each such LEA for any previously determined AMAOs and improvement plans.</a:t>
            </a:r>
          </a:p>
        </p:txBody>
      </p:sp>
      <p:sp>
        <p:nvSpPr>
          <p:cNvPr id="4" name="Slide Number Placeholder 3"/>
          <p:cNvSpPr>
            <a:spLocks noGrp="1"/>
          </p:cNvSpPr>
          <p:nvPr>
            <p:ph type="sldNum" sz="quarter" idx="10"/>
          </p:nvPr>
        </p:nvSpPr>
        <p:spPr/>
        <p:txBody>
          <a:bodyPr/>
          <a:lstStyle/>
          <a:p>
            <a:fld id="{7B42A7D1-E632-4272-895F-AB61C4E45F0F}" type="slidenum">
              <a:rPr lang="en-US" smtClean="0"/>
              <a:t>20</a:t>
            </a:fld>
            <a:endParaRPr lang="en-US" dirty="0"/>
          </a:p>
        </p:txBody>
      </p:sp>
    </p:spTree>
    <p:extLst>
      <p:ext uri="{BB962C8B-B14F-4D97-AF65-F5344CB8AC3E}">
        <p14:creationId xmlns:p14="http://schemas.microsoft.com/office/powerpoint/2010/main" val="2717510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This </a:t>
            </a:r>
            <a:r>
              <a:rPr lang="en-US" dirty="0">
                <a:latin typeface="Arial" charset="0"/>
              </a:rPr>
              <a:t>is an overview of today’s agenda. (Give the audience time to read the slide.)</a:t>
            </a:r>
          </a:p>
          <a:p>
            <a:endParaRPr lang="en-US" dirty="0">
              <a:latin typeface="Arial" charset="0"/>
            </a:endParaRPr>
          </a:p>
          <a:p>
            <a:r>
              <a:rPr lang="en-US" dirty="0">
                <a:latin typeface="Arial" charset="0"/>
              </a:rPr>
              <a:t>(more detail will be provided on the following slides.)</a:t>
            </a:r>
          </a:p>
          <a:p>
            <a:endParaRPr lang="en-US" dirty="0">
              <a:latin typeface="Arial" charset="0"/>
            </a:endParaRPr>
          </a:p>
        </p:txBody>
      </p:sp>
      <p:sp>
        <p:nvSpPr>
          <p:cNvPr id="4" name="Slide Number Placeholder 3"/>
          <p:cNvSpPr>
            <a:spLocks noGrp="1"/>
          </p:cNvSpPr>
          <p:nvPr>
            <p:ph type="sldNum" sz="quarter" idx="10"/>
          </p:nvPr>
        </p:nvSpPr>
        <p:spPr/>
        <p:txBody>
          <a:bodyPr/>
          <a:lstStyle/>
          <a:p>
            <a:pPr>
              <a:defRPr/>
            </a:pPr>
            <a:fld id="{A84211E1-5553-4F20-9184-7E472B3D4746}"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3381044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42A7D1-E632-4272-895F-AB61C4E45F0F}" type="slidenum">
              <a:rPr lang="en-US" smtClean="0"/>
              <a:t>21</a:t>
            </a:fld>
            <a:endParaRPr lang="en-US" dirty="0"/>
          </a:p>
        </p:txBody>
      </p:sp>
    </p:spTree>
    <p:extLst>
      <p:ext uri="{BB962C8B-B14F-4D97-AF65-F5344CB8AC3E}">
        <p14:creationId xmlns:p14="http://schemas.microsoft.com/office/powerpoint/2010/main" val="1023139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u="none" dirty="0" smtClean="0"/>
              <a:t>Details will be provided</a:t>
            </a:r>
            <a:r>
              <a:rPr lang="en-US" u="none" baseline="0" dirty="0" smtClean="0"/>
              <a:t> and discussed </a:t>
            </a:r>
            <a:r>
              <a:rPr lang="en-US" u="none" dirty="0" smtClean="0"/>
              <a:t>at the Special Populations conference (September 19-20)</a:t>
            </a:r>
          </a:p>
          <a:p>
            <a:endParaRPr lang="en-US" dirty="0"/>
          </a:p>
        </p:txBody>
      </p:sp>
      <p:sp>
        <p:nvSpPr>
          <p:cNvPr id="4" name="Slide Number Placeholder 3"/>
          <p:cNvSpPr>
            <a:spLocks noGrp="1"/>
          </p:cNvSpPr>
          <p:nvPr>
            <p:ph type="sldNum" sz="quarter" idx="10"/>
          </p:nvPr>
        </p:nvSpPr>
        <p:spPr/>
        <p:txBody>
          <a:bodyPr/>
          <a:lstStyle/>
          <a:p>
            <a:fld id="{7B42A7D1-E632-4272-895F-AB61C4E45F0F}" type="slidenum">
              <a:rPr lang="en-US" smtClean="0"/>
              <a:t>22</a:t>
            </a:fld>
            <a:endParaRPr lang="en-US" dirty="0"/>
          </a:p>
        </p:txBody>
      </p:sp>
    </p:spTree>
    <p:extLst>
      <p:ext uri="{BB962C8B-B14F-4D97-AF65-F5344CB8AC3E}">
        <p14:creationId xmlns:p14="http://schemas.microsoft.com/office/powerpoint/2010/main" val="4083582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u="none" dirty="0" smtClean="0"/>
              <a:t>Details will be provided</a:t>
            </a:r>
            <a:r>
              <a:rPr lang="en-US" u="none" baseline="0" dirty="0" smtClean="0"/>
              <a:t> and discussed</a:t>
            </a:r>
            <a:r>
              <a:rPr lang="en-US" u="none" dirty="0" smtClean="0"/>
              <a:t> at the Special Populations conference (September 19-20)</a:t>
            </a:r>
          </a:p>
          <a:p>
            <a:endParaRPr lang="en-US" u="none" dirty="0" smtClean="0"/>
          </a:p>
          <a:p>
            <a:r>
              <a:rPr lang="en-US" u="none" dirty="0" smtClean="0"/>
              <a:t>Foster care youth transportation</a:t>
            </a:r>
            <a:r>
              <a:rPr lang="en-US" u="none" baseline="0" dirty="0" smtClean="0"/>
              <a:t> provided by DHHS.</a:t>
            </a:r>
            <a:endParaRPr lang="en-US" u="none" dirty="0" smtClean="0"/>
          </a:p>
        </p:txBody>
      </p:sp>
      <p:sp>
        <p:nvSpPr>
          <p:cNvPr id="4" name="Slide Number Placeholder 3"/>
          <p:cNvSpPr>
            <a:spLocks noGrp="1"/>
          </p:cNvSpPr>
          <p:nvPr>
            <p:ph type="sldNum" sz="quarter" idx="10"/>
          </p:nvPr>
        </p:nvSpPr>
        <p:spPr/>
        <p:txBody>
          <a:bodyPr/>
          <a:lstStyle/>
          <a:p>
            <a:fld id="{7B42A7D1-E632-4272-895F-AB61C4E45F0F}" type="slidenum">
              <a:rPr lang="en-US" smtClean="0"/>
              <a:t>23</a:t>
            </a:fld>
            <a:endParaRPr lang="en-US" dirty="0"/>
          </a:p>
        </p:txBody>
      </p:sp>
    </p:spTree>
    <p:extLst>
      <p:ext uri="{BB962C8B-B14F-4D97-AF65-F5344CB8AC3E}">
        <p14:creationId xmlns:p14="http://schemas.microsoft.com/office/powerpoint/2010/main" val="3952800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u="none" dirty="0" smtClean="0"/>
              <a:t>Details will be provided</a:t>
            </a:r>
            <a:r>
              <a:rPr lang="en-US" u="none" baseline="0" dirty="0" smtClean="0"/>
              <a:t> and discussed </a:t>
            </a:r>
            <a:r>
              <a:rPr lang="en-US" u="none" dirty="0" smtClean="0"/>
              <a:t> at the Special Populations conference (September 19-20)</a:t>
            </a:r>
          </a:p>
          <a:p>
            <a:endParaRPr lang="en-US" u="none" dirty="0" smtClean="0"/>
          </a:p>
        </p:txBody>
      </p:sp>
      <p:sp>
        <p:nvSpPr>
          <p:cNvPr id="4" name="Slide Number Placeholder 3"/>
          <p:cNvSpPr>
            <a:spLocks noGrp="1"/>
          </p:cNvSpPr>
          <p:nvPr>
            <p:ph type="sldNum" sz="quarter" idx="10"/>
          </p:nvPr>
        </p:nvSpPr>
        <p:spPr/>
        <p:txBody>
          <a:bodyPr/>
          <a:lstStyle/>
          <a:p>
            <a:fld id="{7B42A7D1-E632-4272-895F-AB61C4E45F0F}" type="slidenum">
              <a:rPr lang="en-US" smtClean="0"/>
              <a:t>24</a:t>
            </a:fld>
            <a:endParaRPr lang="en-US" dirty="0"/>
          </a:p>
        </p:txBody>
      </p:sp>
    </p:spTree>
    <p:extLst>
      <p:ext uri="{BB962C8B-B14F-4D97-AF65-F5344CB8AC3E}">
        <p14:creationId xmlns:p14="http://schemas.microsoft.com/office/powerpoint/2010/main" val="41391043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u="none" dirty="0" smtClean="0"/>
              <a:t>Details will be provided</a:t>
            </a:r>
            <a:r>
              <a:rPr lang="en-US" u="none" baseline="0" dirty="0" smtClean="0"/>
              <a:t> and discussed </a:t>
            </a:r>
            <a:r>
              <a:rPr lang="en-US" u="none" dirty="0" smtClean="0"/>
              <a:t> at the Special Populations conference (September 19-20)</a:t>
            </a:r>
          </a:p>
          <a:p>
            <a:endParaRPr lang="en-US" u="none" dirty="0" smtClean="0"/>
          </a:p>
          <a:p>
            <a:r>
              <a:rPr lang="en-US" u="none" dirty="0" smtClean="0"/>
              <a:t>FAFSA=Free</a:t>
            </a:r>
            <a:r>
              <a:rPr lang="en-US" u="none" baseline="0" dirty="0" smtClean="0"/>
              <a:t> Application for Federal Student Aid</a:t>
            </a:r>
          </a:p>
          <a:p>
            <a:r>
              <a:rPr lang="en-US" u="none" baseline="0" dirty="0" smtClean="0"/>
              <a:t>HUD=Housing and Urban Development</a:t>
            </a:r>
            <a:endParaRPr lang="en-US" u="none" dirty="0" smtClean="0"/>
          </a:p>
        </p:txBody>
      </p:sp>
      <p:sp>
        <p:nvSpPr>
          <p:cNvPr id="4" name="Slide Number Placeholder 3"/>
          <p:cNvSpPr>
            <a:spLocks noGrp="1"/>
          </p:cNvSpPr>
          <p:nvPr>
            <p:ph type="sldNum" sz="quarter" idx="10"/>
          </p:nvPr>
        </p:nvSpPr>
        <p:spPr/>
        <p:txBody>
          <a:bodyPr/>
          <a:lstStyle/>
          <a:p>
            <a:fld id="{7B42A7D1-E632-4272-895F-AB61C4E45F0F}" type="slidenum">
              <a:rPr lang="en-US" smtClean="0"/>
              <a:t>25</a:t>
            </a:fld>
            <a:endParaRPr lang="en-US" dirty="0"/>
          </a:p>
        </p:txBody>
      </p:sp>
    </p:spTree>
    <p:extLst>
      <p:ext uri="{BB962C8B-B14F-4D97-AF65-F5344CB8AC3E}">
        <p14:creationId xmlns:p14="http://schemas.microsoft.com/office/powerpoint/2010/main" val="40476529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799399-F71C-446A-A78F-C790235B49CF}" type="slidenum">
              <a:rPr lang="en-US" altLang="en-US" smtClean="0">
                <a:solidFill>
                  <a:srgbClr val="000000"/>
                </a:solidFill>
                <a:latin typeface="Arial" panose="020B0604020202020204" pitchFamily="34" charset="0"/>
              </a:rPr>
              <a:pPr>
                <a:spcBef>
                  <a:spcPct val="0"/>
                </a:spcBef>
              </a:pPr>
              <a:t>26</a:t>
            </a:fld>
            <a:endParaRPr lang="en-US" altLang="en-US" dirty="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19822108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Box 7 of the award letter </a:t>
            </a:r>
          </a:p>
          <a:p>
            <a:r>
              <a:rPr lang="en-US" altLang="en-US" dirty="0" smtClean="0"/>
              <a:t>Expenditures are being found prior to the expenditure period beginning date.</a:t>
            </a:r>
          </a:p>
          <a:p>
            <a:r>
              <a:rPr lang="en-US" altLang="en-US" dirty="0" smtClean="0"/>
              <a:t>Mention the earliest</a:t>
            </a:r>
            <a:r>
              <a:rPr lang="en-US" altLang="en-US" baseline="0" dirty="0" smtClean="0"/>
              <a:t> obligation date is July 1, 2016.  In order to receive an obligation date the districts must complete and submit their TISS/Consolidated Application in substantially approvable form, their Program Evaluation Tools and their District Improvement Plan.</a:t>
            </a:r>
          </a:p>
          <a:p>
            <a:r>
              <a:rPr lang="en-US" altLang="en-US" baseline="0" dirty="0" smtClean="0"/>
              <a:t>If a district completes all of the requirements by the end of May 2016 the consultant will have the application reviewed and returned to the district before school starts.</a:t>
            </a:r>
            <a:endParaRPr lang="en-US" altLang="en-US" dirty="0" smtClean="0"/>
          </a:p>
          <a:p>
            <a:endParaRPr lang="en-US" altLang="en-US" dirty="0" smtClean="0"/>
          </a:p>
          <a:p>
            <a:r>
              <a:rPr lang="en-US" altLang="en-US" dirty="0" smtClean="0"/>
              <a:t>Expenditures are being approved by line item and any expenditure exceeding approval by greater than 10% will be questioned</a:t>
            </a:r>
          </a:p>
          <a:p>
            <a:endParaRPr lang="en-US" altLang="en-US" dirty="0" smtClean="0"/>
          </a:p>
          <a:p>
            <a:r>
              <a:rPr lang="en-US" altLang="en-US" dirty="0" smtClean="0"/>
              <a:t>Desk procedures for the business office functions</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AE722A5-44D3-4FC9-8269-A44BE3F5B2A0}" type="slidenum">
              <a:rPr lang="en-US" altLang="en-US" smtClean="0">
                <a:solidFill>
                  <a:srgbClr val="000000"/>
                </a:solidFill>
                <a:latin typeface="Arial" panose="020B0604020202020204" pitchFamily="34" charset="0"/>
              </a:rPr>
              <a:pPr>
                <a:spcBef>
                  <a:spcPct val="0"/>
                </a:spcBef>
              </a:pPr>
              <a:t>27</a:t>
            </a:fld>
            <a:endParaRPr lang="en-US" altLang="en-US" dirty="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40156035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We are looking at one or more of these documents Ichat, Tracking Control Number (TCN)  or red light/green light letter). We are no longer allowed to review the original criminal background checks. Information about getting access to Ichat call 517 241-0713 or email ichathelp@Michigan.gov. Ichat service is FREE to schools.</a:t>
            </a:r>
          </a:p>
          <a:p>
            <a:endParaRPr lang="en-US" altLang="en-US" dirty="0" smtClean="0"/>
          </a:p>
          <a:p>
            <a:r>
              <a:rPr lang="en-US" altLang="en-US" dirty="0" smtClean="0"/>
              <a:t>Questioned costs are expenditures that were NOT approved in the Consolidated Application or did not meet grant requirements and can be recaptured.</a:t>
            </a:r>
          </a:p>
          <a:p>
            <a:r>
              <a:rPr lang="en-US" altLang="en-US" dirty="0" smtClean="0"/>
              <a:t>Misclassified costs are expenditures that were approved but expensed to the wrong building, function code or object code. These costs will NOT be recaptured.</a:t>
            </a:r>
          </a:p>
          <a:p>
            <a:endParaRPr lang="en-US" altLang="en-US" dirty="0" smtClean="0"/>
          </a:p>
          <a:p>
            <a:r>
              <a:rPr lang="en-US" altLang="en-US" dirty="0" smtClean="0"/>
              <a:t>Any piece of inventory greater than $100 each with a useful life greater than one year, should be on your inventory list. The inventory list must contain the following: Description of the property, serial number or other identification number, source of the property, who holds title, the acquisition date, and cost of the property, percentage of federal participation in the cost of the property, the location, use and condition of the property, and any ultimate disposition data including the date of disposal and sale price of the property.</a:t>
            </a:r>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E9D7960-D563-471B-8B97-A094F2578EAB}" type="slidenum">
              <a:rPr lang="en-US" altLang="en-US" smtClean="0">
                <a:solidFill>
                  <a:srgbClr val="000000"/>
                </a:solidFill>
                <a:latin typeface="Arial" panose="020B0604020202020204" pitchFamily="34" charset="0"/>
              </a:rPr>
              <a:pPr>
                <a:spcBef>
                  <a:spcPct val="0"/>
                </a:spcBef>
              </a:pPr>
              <a:t>28</a:t>
            </a:fld>
            <a:endParaRPr lang="en-US" altLang="en-US" dirty="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40230141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Cash draws should have supporting documentation available for each draw</a:t>
            </a:r>
          </a:p>
          <a:p>
            <a:endParaRPr lang="en-US" altLang="en-US" dirty="0" smtClean="0"/>
          </a:p>
          <a:p>
            <a:r>
              <a:rPr lang="en-US" altLang="en-US" dirty="0" smtClean="0"/>
              <a:t>The general ledger budget is not updated to agree to the amended Consolidated Application budget.</a:t>
            </a:r>
          </a:p>
          <a:p>
            <a:endParaRPr lang="en-US" altLang="en-US" dirty="0" smtClean="0"/>
          </a:p>
          <a:p>
            <a:r>
              <a:rPr lang="en-US" altLang="en-US" dirty="0" smtClean="0"/>
              <a:t>LEAs are not reporting and/or misreporting free eligible lunch counts in the MSDS through the supplemental nutritional eligibility collection (SNE). This occurs</a:t>
            </a:r>
            <a:r>
              <a:rPr lang="en-US" altLang="en-US" baseline="0" dirty="0" smtClean="0"/>
              <a:t> in October.  </a:t>
            </a:r>
            <a:r>
              <a:rPr lang="en-US" altLang="en-US" dirty="0" smtClean="0"/>
              <a:t>Once the data is submitted to USED there is no appeal option with MDE or CEPI. There is a 3 week validation period after the SNE Fall collection closes. Actual free eligible lunch data is required for calculating allocations for Title I and 31a. The community eligibility program status of a school cannot be used for allocation purposes.</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EE149220-2CCF-4A0A-B81C-3DCA63471F0C}" type="slidenum">
              <a:rPr lang="en-US" altLang="en-US" smtClean="0">
                <a:solidFill>
                  <a:srgbClr val="000000"/>
                </a:solidFill>
              </a:rPr>
              <a:pPr/>
              <a:t>29</a:t>
            </a:fld>
            <a:endParaRPr lang="en-US" altLang="en-US" dirty="0" smtClean="0">
              <a:solidFill>
                <a:srgbClr val="000000"/>
              </a:solidFill>
            </a:endParaRPr>
          </a:p>
        </p:txBody>
      </p:sp>
    </p:spTree>
    <p:extLst>
      <p:ext uri="{BB962C8B-B14F-4D97-AF65-F5344CB8AC3E}">
        <p14:creationId xmlns:p14="http://schemas.microsoft.com/office/powerpoint/2010/main" val="4871333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Read Slide</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B183888-699A-494A-9CC1-3E1E5B960902}" type="slidenum">
              <a:rPr lang="en-US" altLang="en-US" smtClean="0">
                <a:solidFill>
                  <a:srgbClr val="000000"/>
                </a:solidFill>
                <a:latin typeface="Arial" panose="020B0604020202020204" pitchFamily="34" charset="0"/>
              </a:rPr>
              <a:pPr>
                <a:spcBef>
                  <a:spcPct val="0"/>
                </a:spcBef>
              </a:pPr>
              <a:t>30</a:t>
            </a:fld>
            <a:endParaRPr lang="en-US" altLang="en-US" dirty="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125822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a:t>
            </a:r>
            <a:r>
              <a:rPr lang="en-US" baseline="0" dirty="0" smtClean="0"/>
              <a:t> Region can facilitate this activity in a manner that meets their needs.  Here is an example.</a:t>
            </a:r>
          </a:p>
          <a:p>
            <a:endParaRPr lang="en-US" dirty="0" smtClean="0"/>
          </a:p>
          <a:p>
            <a:r>
              <a:rPr lang="en-US" dirty="0" smtClean="0"/>
              <a:t>Divide</a:t>
            </a:r>
            <a:r>
              <a:rPr lang="en-US" baseline="0" dirty="0" smtClean="0"/>
              <a:t> participants into small groups.</a:t>
            </a:r>
          </a:p>
          <a:p>
            <a:r>
              <a:rPr lang="en-US" baseline="0" dirty="0" smtClean="0"/>
              <a:t>Give each group a sheet of presentation paper and a marker.</a:t>
            </a:r>
          </a:p>
          <a:p>
            <a:r>
              <a:rPr lang="en-US" baseline="0" dirty="0" smtClean="0"/>
              <a:t>Ask them to list specific questions that the group participants would like answered during the workshop.</a:t>
            </a:r>
          </a:p>
          <a:p>
            <a:r>
              <a:rPr lang="en-US" baseline="0" dirty="0" smtClean="0"/>
              <a:t>Ask them to post their questions.</a:t>
            </a:r>
          </a:p>
          <a:p>
            <a:endParaRPr lang="en-US" baseline="0" dirty="0" smtClean="0"/>
          </a:p>
          <a:p>
            <a:r>
              <a:rPr lang="en-US" baseline="0" dirty="0" smtClean="0"/>
              <a:t>At the end of the workshop, peruse each list and answer/clarify questions that have not been adequately addressed.</a:t>
            </a:r>
            <a:endParaRPr lang="en-US" dirty="0"/>
          </a:p>
        </p:txBody>
      </p:sp>
      <p:sp>
        <p:nvSpPr>
          <p:cNvPr id="4" name="Slide Number Placeholder 3"/>
          <p:cNvSpPr>
            <a:spLocks noGrp="1"/>
          </p:cNvSpPr>
          <p:nvPr>
            <p:ph type="sldNum" sz="quarter" idx="10"/>
          </p:nvPr>
        </p:nvSpPr>
        <p:spPr/>
        <p:txBody>
          <a:bodyPr/>
          <a:lstStyle/>
          <a:p>
            <a:pPr>
              <a:defRPr/>
            </a:pPr>
            <a:fld id="{A84211E1-5553-4F20-9184-7E472B3D4746}"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20207337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Read Slide</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8588C1-1DFD-4FD2-8E35-FC07D1B77026}" type="slidenum">
              <a:rPr lang="en-US" altLang="en-US" smtClean="0">
                <a:solidFill>
                  <a:srgbClr val="000000"/>
                </a:solidFill>
                <a:latin typeface="Arial" panose="020B0604020202020204" pitchFamily="34" charset="0"/>
              </a:rPr>
              <a:pPr>
                <a:spcBef>
                  <a:spcPct val="0"/>
                </a:spcBef>
              </a:pPr>
              <a:t>31</a:t>
            </a:fld>
            <a:endParaRPr lang="en-US" altLang="en-US" dirty="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22950557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Read Slide</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FE49E40-37C4-456F-A11B-BF3A238E029A}" type="slidenum">
              <a:rPr lang="en-US" altLang="en-US" smtClean="0">
                <a:solidFill>
                  <a:srgbClr val="000000"/>
                </a:solidFill>
                <a:latin typeface="Arial" panose="020B0604020202020204" pitchFamily="34" charset="0"/>
              </a:rPr>
              <a:pPr>
                <a:spcBef>
                  <a:spcPct val="0"/>
                </a:spcBef>
              </a:pPr>
              <a:t>32</a:t>
            </a:fld>
            <a:endParaRPr lang="en-US" altLang="en-US" dirty="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9719557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Read Slide</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205D2BF-C46E-4863-9255-412902BB4AAD}" type="slidenum">
              <a:rPr lang="en-US" altLang="en-US" smtClean="0">
                <a:solidFill>
                  <a:srgbClr val="000000"/>
                </a:solidFill>
                <a:latin typeface="Arial" panose="020B0604020202020204" pitchFamily="34" charset="0"/>
              </a:rPr>
              <a:pPr>
                <a:spcBef>
                  <a:spcPct val="0"/>
                </a:spcBef>
              </a:pPr>
              <a:t>33</a:t>
            </a:fld>
            <a:endParaRPr lang="en-US" altLang="en-US" dirty="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32565625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Read Slide</a:t>
            </a:r>
          </a:p>
          <a:p>
            <a:r>
              <a:rPr lang="en-US" altLang="en-US" dirty="0" smtClean="0"/>
              <a:t>Remind Participants that all employees, whether they complete a semi-annual or PAR, must also keep activity logs to back up the time keeping documents.</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9325166-812D-4A86-BBF6-92DD6692D2B3}" type="slidenum">
              <a:rPr lang="en-US" altLang="en-US" smtClean="0">
                <a:solidFill>
                  <a:srgbClr val="000000"/>
                </a:solidFill>
                <a:latin typeface="Arial" panose="020B0604020202020204" pitchFamily="34" charset="0"/>
              </a:rPr>
              <a:pPr>
                <a:spcBef>
                  <a:spcPct val="0"/>
                </a:spcBef>
              </a:pPr>
              <a:t>34</a:t>
            </a:fld>
            <a:endParaRPr lang="en-US" altLang="en-US" dirty="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8114033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Read Slide</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4575E62-0199-434F-9E18-B704760FB228}" type="slidenum">
              <a:rPr lang="en-US" altLang="en-US" smtClean="0">
                <a:solidFill>
                  <a:srgbClr val="000000"/>
                </a:solidFill>
                <a:latin typeface="Arial" panose="020B0604020202020204" pitchFamily="34" charset="0"/>
              </a:rPr>
              <a:pPr>
                <a:spcBef>
                  <a:spcPct val="0"/>
                </a:spcBef>
              </a:pPr>
              <a:t>35</a:t>
            </a:fld>
            <a:endParaRPr lang="en-US" altLang="en-US" dirty="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2876707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Revised Report</a:t>
            </a:r>
          </a:p>
          <a:p>
            <a:pPr marL="174708" indent="-174708">
              <a:buFont typeface="Wingdings" panose="05000000000000000000" pitchFamily="2" charset="2"/>
              <a:buChar char="v"/>
            </a:pPr>
            <a:r>
              <a:rPr lang="en-US" dirty="0" smtClean="0"/>
              <a:t>Professional Development</a:t>
            </a:r>
          </a:p>
          <a:p>
            <a:pPr marL="174708" indent="-174708">
              <a:buFont typeface="Wingdings" panose="05000000000000000000" pitchFamily="2" charset="2"/>
              <a:buChar char="v"/>
            </a:pPr>
            <a:r>
              <a:rPr lang="en-US" dirty="0" smtClean="0"/>
              <a:t>Anti-bullying/crisis intervention</a:t>
            </a:r>
          </a:p>
          <a:p>
            <a:pPr marL="174708" indent="-174708">
              <a:buFont typeface="Wingdings" panose="05000000000000000000" pitchFamily="2" charset="2"/>
              <a:buChar char="v"/>
            </a:pPr>
            <a:r>
              <a:rPr lang="en-US" dirty="0" smtClean="0"/>
              <a:t>K-3 literacy</a:t>
            </a:r>
          </a:p>
          <a:p>
            <a:pPr marL="174708" indent="-174708">
              <a:buFont typeface="Wingdings" panose="05000000000000000000" pitchFamily="2" charset="2"/>
              <a:buChar char="v"/>
            </a:pPr>
            <a:r>
              <a:rPr lang="en-US" dirty="0" smtClean="0"/>
              <a:t>Early</a:t>
            </a:r>
            <a:r>
              <a:rPr lang="en-US" baseline="0" dirty="0" smtClean="0"/>
              <a:t> literacy programs</a:t>
            </a:r>
          </a:p>
          <a:p>
            <a:pPr marL="174708" indent="-174708">
              <a:buFont typeface="Wingdings" panose="05000000000000000000" pitchFamily="2" charset="2"/>
              <a:buChar char="v"/>
            </a:pPr>
            <a:r>
              <a:rPr lang="en-US" baseline="0" dirty="0" smtClean="0"/>
              <a:t>Multi Tiered System of Supports </a:t>
            </a:r>
            <a:endParaRPr lang="en-US" dirty="0"/>
          </a:p>
        </p:txBody>
      </p:sp>
      <p:sp>
        <p:nvSpPr>
          <p:cNvPr id="4" name="Slide Number Placeholder 3"/>
          <p:cNvSpPr>
            <a:spLocks noGrp="1"/>
          </p:cNvSpPr>
          <p:nvPr>
            <p:ph type="sldNum" sz="quarter" idx="10"/>
          </p:nvPr>
        </p:nvSpPr>
        <p:spPr/>
        <p:txBody>
          <a:bodyPr/>
          <a:lstStyle/>
          <a:p>
            <a:fld id="{B2F948D6-DC64-4CE1-AF60-1BA1F5DB2AE9}" type="slidenum">
              <a:rPr lang="en-US" smtClean="0"/>
              <a:t>36</a:t>
            </a:fld>
            <a:endParaRPr lang="en-US" dirty="0"/>
          </a:p>
        </p:txBody>
      </p:sp>
    </p:spTree>
    <p:extLst>
      <p:ext uri="{BB962C8B-B14F-4D97-AF65-F5344CB8AC3E}">
        <p14:creationId xmlns:p14="http://schemas.microsoft.com/office/powerpoint/2010/main" val="20230152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Consequences:  Penalized by ½ of allocation times % identified at-risk not proficient/career college ready.</a:t>
            </a:r>
          </a:p>
          <a:p>
            <a:endParaRPr lang="en-US" dirty="0" smtClean="0"/>
          </a:p>
          <a:p>
            <a:r>
              <a:rPr lang="en-US" dirty="0" smtClean="0"/>
              <a:t>Goes into effect</a:t>
            </a:r>
            <a:r>
              <a:rPr lang="en-US" baseline="0" dirty="0" smtClean="0"/>
              <a:t> after 2017-18 data collection</a:t>
            </a:r>
            <a:endParaRPr lang="en-US" dirty="0"/>
          </a:p>
        </p:txBody>
      </p:sp>
      <p:sp>
        <p:nvSpPr>
          <p:cNvPr id="4" name="Slide Number Placeholder 3"/>
          <p:cNvSpPr>
            <a:spLocks noGrp="1"/>
          </p:cNvSpPr>
          <p:nvPr>
            <p:ph type="sldNum" sz="quarter" idx="10"/>
          </p:nvPr>
        </p:nvSpPr>
        <p:spPr/>
        <p:txBody>
          <a:bodyPr/>
          <a:lstStyle/>
          <a:p>
            <a:fld id="{7B42A7D1-E632-4272-895F-AB61C4E45F0F}" type="slidenum">
              <a:rPr lang="en-US" smtClean="0"/>
              <a:t>37</a:t>
            </a:fld>
            <a:endParaRPr lang="en-US" dirty="0"/>
          </a:p>
        </p:txBody>
      </p:sp>
    </p:spTree>
    <p:extLst>
      <p:ext uri="{BB962C8B-B14F-4D97-AF65-F5344CB8AC3E}">
        <p14:creationId xmlns:p14="http://schemas.microsoft.com/office/powerpoint/2010/main" val="35834415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 MTSS Legislation was effective October 1, 2015.</a:t>
            </a:r>
          </a:p>
          <a:p>
            <a:endParaRPr lang="en-US" dirty="0"/>
          </a:p>
        </p:txBody>
      </p:sp>
      <p:sp>
        <p:nvSpPr>
          <p:cNvPr id="4" name="Slide Number Placeholder 3"/>
          <p:cNvSpPr>
            <a:spLocks noGrp="1"/>
          </p:cNvSpPr>
          <p:nvPr>
            <p:ph type="sldNum" sz="quarter" idx="10"/>
          </p:nvPr>
        </p:nvSpPr>
        <p:spPr/>
        <p:txBody>
          <a:bodyPr/>
          <a:lstStyle/>
          <a:p>
            <a:fld id="{7B42A7D1-E632-4272-895F-AB61C4E45F0F}" type="slidenum">
              <a:rPr lang="en-US" smtClean="0"/>
              <a:t>38</a:t>
            </a:fld>
            <a:endParaRPr lang="en-US" dirty="0"/>
          </a:p>
        </p:txBody>
      </p:sp>
    </p:spTree>
    <p:extLst>
      <p:ext uri="{BB962C8B-B14F-4D97-AF65-F5344CB8AC3E}">
        <p14:creationId xmlns:p14="http://schemas.microsoft.com/office/powerpoint/2010/main" val="15720717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Directly from legislation.</a:t>
            </a:r>
          </a:p>
          <a:p>
            <a:endParaRPr lang="en-US" dirty="0"/>
          </a:p>
        </p:txBody>
      </p:sp>
      <p:sp>
        <p:nvSpPr>
          <p:cNvPr id="4" name="Slide Number Placeholder 3"/>
          <p:cNvSpPr>
            <a:spLocks noGrp="1"/>
          </p:cNvSpPr>
          <p:nvPr>
            <p:ph type="sldNum" sz="quarter" idx="10"/>
          </p:nvPr>
        </p:nvSpPr>
        <p:spPr/>
        <p:txBody>
          <a:bodyPr/>
          <a:lstStyle/>
          <a:p>
            <a:fld id="{7B42A7D1-E632-4272-895F-AB61C4E45F0F}" type="slidenum">
              <a:rPr lang="en-US" smtClean="0"/>
              <a:t>39</a:t>
            </a:fld>
            <a:endParaRPr lang="en-US" dirty="0"/>
          </a:p>
        </p:txBody>
      </p:sp>
    </p:spTree>
    <p:extLst>
      <p:ext uri="{BB962C8B-B14F-4D97-AF65-F5344CB8AC3E}">
        <p14:creationId xmlns:p14="http://schemas.microsoft.com/office/powerpoint/2010/main" val="34165894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Verdana" panose="020B0604030504040204" pitchFamily="34" charset="0"/>
                <a:ea typeface="Verdana" panose="020B0604030504040204" pitchFamily="34" charset="0"/>
                <a:cs typeface="Verdana" panose="020B0604030504040204" pitchFamily="34" charset="0"/>
              </a:rPr>
              <a:t>REMINDER: Please remember that Section 31a does not support expenses related to administrative activities</a:t>
            </a:r>
            <a:r>
              <a:rPr lang="en-US" baseline="0" dirty="0" smtClean="0">
                <a:latin typeface="Verdana" panose="020B0604030504040204" pitchFamily="34" charset="0"/>
                <a:ea typeface="Verdana" panose="020B0604030504040204" pitchFamily="34" charset="0"/>
                <a:cs typeface="Verdana" panose="020B0604030504040204" pitchFamily="34" charset="0"/>
              </a:rPr>
              <a:t> such as a Dean of Students and Attendance Officer. </a:t>
            </a:r>
            <a:endParaRPr lang="en-US" dirty="0" smtClean="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7B42A7D1-E632-4272-895F-AB61C4E45F0F}" type="slidenum">
              <a:rPr lang="en-US" smtClean="0"/>
              <a:t>40</a:t>
            </a:fld>
            <a:endParaRPr lang="en-US" dirty="0"/>
          </a:p>
        </p:txBody>
      </p:sp>
    </p:spTree>
    <p:extLst>
      <p:ext uri="{BB962C8B-B14F-4D97-AF65-F5344CB8AC3E}">
        <p14:creationId xmlns:p14="http://schemas.microsoft.com/office/powerpoint/2010/main" val="3842615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A37358-1B3D-42BA-9564-E52FCC95385A}"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9326259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Changes</a:t>
            </a:r>
            <a:r>
              <a:rPr lang="en-US" baseline="0" dirty="0" smtClean="0"/>
              <a:t> to the FY 2017 Consolidated Application and TISS are related to Schoolwide Flexibility and Alternative Language Template.</a:t>
            </a:r>
            <a:endParaRPr lang="en-US" dirty="0"/>
          </a:p>
        </p:txBody>
      </p:sp>
      <p:sp>
        <p:nvSpPr>
          <p:cNvPr id="4" name="Slide Number Placeholder 3"/>
          <p:cNvSpPr>
            <a:spLocks noGrp="1"/>
          </p:cNvSpPr>
          <p:nvPr>
            <p:ph type="sldNum" sz="quarter" idx="10"/>
          </p:nvPr>
        </p:nvSpPr>
        <p:spPr/>
        <p:txBody>
          <a:bodyPr/>
          <a:lstStyle/>
          <a:p>
            <a:pPr>
              <a:defRPr/>
            </a:pPr>
            <a:fld id="{A84211E1-5553-4F20-9184-7E472B3D4746}" type="slidenum">
              <a:rPr lang="en-US" smtClean="0">
                <a:solidFill>
                  <a:srgbClr val="000000"/>
                </a:solidFill>
              </a:rPr>
              <a:pPr>
                <a:defRPr/>
              </a:pPr>
              <a:t>41</a:t>
            </a:fld>
            <a:endParaRPr lang="en-US" dirty="0">
              <a:solidFill>
                <a:srgbClr val="000000"/>
              </a:solidFill>
            </a:endParaRPr>
          </a:p>
        </p:txBody>
      </p:sp>
    </p:spTree>
    <p:extLst>
      <p:ext uri="{BB962C8B-B14F-4D97-AF65-F5344CB8AC3E}">
        <p14:creationId xmlns:p14="http://schemas.microsoft.com/office/powerpoint/2010/main" val="5872834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major addition to the 2016-17 Title I School Selection (TISS) application is a new column entitled “Participate in Title I Schoolwide Flexibility” in Screen 4, Title I Eligible Schools, and Screen 7, Title I School Served.  </a:t>
            </a:r>
          </a:p>
          <a:p>
            <a:r>
              <a:rPr lang="en-US" dirty="0"/>
              <a:t>LEAs will check a box if the Title I Schoolwide school(s) will be participating in Title I, Part A Schoolwide Flexibility.  The LEA will receive a MEGS+ error message if they check the box for a Targeted Assistance school. </a:t>
            </a:r>
          </a:p>
          <a:p>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A84211E1-5553-4F20-9184-7E472B3D4746}" type="slidenum">
              <a:rPr lang="en-US" smtClean="0">
                <a:solidFill>
                  <a:srgbClr val="000000"/>
                </a:solidFill>
              </a:rPr>
              <a:pPr>
                <a:defRPr/>
              </a:pPr>
              <a:t>42</a:t>
            </a:fld>
            <a:endParaRPr lang="en-US" dirty="0">
              <a:solidFill>
                <a:srgbClr val="000000"/>
              </a:solidFill>
            </a:endParaRPr>
          </a:p>
        </p:txBody>
      </p:sp>
    </p:spTree>
    <p:extLst>
      <p:ext uri="{BB962C8B-B14F-4D97-AF65-F5344CB8AC3E}">
        <p14:creationId xmlns:p14="http://schemas.microsoft.com/office/powerpoint/2010/main" val="16616695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screen shot of what that looks like in the short form of the Title I School Selection</a:t>
            </a:r>
          </a:p>
        </p:txBody>
      </p:sp>
      <p:sp>
        <p:nvSpPr>
          <p:cNvPr id="4" name="Slide Number Placeholder 3"/>
          <p:cNvSpPr>
            <a:spLocks noGrp="1"/>
          </p:cNvSpPr>
          <p:nvPr>
            <p:ph type="sldNum" sz="quarter" idx="10"/>
          </p:nvPr>
        </p:nvSpPr>
        <p:spPr/>
        <p:txBody>
          <a:bodyPr/>
          <a:lstStyle/>
          <a:p>
            <a:pPr>
              <a:defRPr/>
            </a:pPr>
            <a:fld id="{A84211E1-5553-4F20-9184-7E472B3D4746}" type="slidenum">
              <a:rPr lang="en-US" smtClean="0">
                <a:solidFill>
                  <a:srgbClr val="000000"/>
                </a:solidFill>
              </a:rPr>
              <a:pPr>
                <a:defRPr/>
              </a:pPr>
              <a:t>43</a:t>
            </a:fld>
            <a:endParaRPr lang="en-US" dirty="0">
              <a:solidFill>
                <a:srgbClr val="000000"/>
              </a:solidFill>
            </a:endParaRPr>
          </a:p>
        </p:txBody>
      </p:sp>
    </p:spTree>
    <p:extLst>
      <p:ext uri="{BB962C8B-B14F-4D97-AF65-F5344CB8AC3E}">
        <p14:creationId xmlns:p14="http://schemas.microsoft.com/office/powerpoint/2010/main" val="5750906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major addition to the 2016-17 Consolidated Application is a new Attachment link for “Title I, Part A Schoolwide Flexibility Documents (if applicable)”. They will be posted under “Title I, Part A Schoolwide Flexibility documents and templates” on the OFS website prior to the 2016-17 Consolidated Application going live in MEGS+ in late April or early May.</a:t>
            </a:r>
          </a:p>
          <a:p>
            <a:endParaRPr lang="en-US" dirty="0"/>
          </a:p>
          <a:p>
            <a:r>
              <a:rPr lang="en-US" dirty="0"/>
              <a:t>The templates provide: </a:t>
            </a:r>
          </a:p>
          <a:p>
            <a:endParaRPr lang="en-US" dirty="0" smtClean="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1. Explanation of how the state and local funding is distributed.</a:t>
            </a:r>
          </a:p>
          <a:p>
            <a:endParaRPr lang="en-US" dirty="0" smtClean="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2. Listing of historical funding for each school.</a:t>
            </a:r>
          </a:p>
          <a:p>
            <a:endParaRPr lang="en-US" dirty="0" smtClean="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3. Description of intent and purpose for each participating school.</a:t>
            </a:r>
          </a:p>
          <a:p>
            <a:endParaRPr lang="en-US" dirty="0"/>
          </a:p>
        </p:txBody>
      </p:sp>
      <p:sp>
        <p:nvSpPr>
          <p:cNvPr id="4" name="Slide Number Placeholder 3"/>
          <p:cNvSpPr>
            <a:spLocks noGrp="1"/>
          </p:cNvSpPr>
          <p:nvPr>
            <p:ph type="sldNum" sz="quarter" idx="10"/>
          </p:nvPr>
        </p:nvSpPr>
        <p:spPr/>
        <p:txBody>
          <a:bodyPr/>
          <a:lstStyle/>
          <a:p>
            <a:pPr>
              <a:defRPr/>
            </a:pPr>
            <a:fld id="{A84211E1-5553-4F20-9184-7E472B3D4746}" type="slidenum">
              <a:rPr lang="en-US" smtClean="0">
                <a:solidFill>
                  <a:srgbClr val="000000"/>
                </a:solidFill>
              </a:rPr>
              <a:pPr>
                <a:defRPr/>
              </a:pPr>
              <a:t>44</a:t>
            </a:fld>
            <a:endParaRPr lang="en-US" dirty="0">
              <a:solidFill>
                <a:srgbClr val="000000"/>
              </a:solidFill>
            </a:endParaRPr>
          </a:p>
        </p:txBody>
      </p:sp>
    </p:spTree>
    <p:extLst>
      <p:ext uri="{BB962C8B-B14F-4D97-AF65-F5344CB8AC3E}">
        <p14:creationId xmlns:p14="http://schemas.microsoft.com/office/powerpoint/2010/main" val="24011146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42A7D1-E632-4272-895F-AB61C4E45F0F}" type="slidenum">
              <a:rPr lang="en-US" smtClean="0"/>
              <a:t>45</a:t>
            </a:fld>
            <a:endParaRPr lang="en-US" dirty="0"/>
          </a:p>
        </p:txBody>
      </p:sp>
    </p:spTree>
    <p:extLst>
      <p:ext uri="{BB962C8B-B14F-4D97-AF65-F5344CB8AC3E}">
        <p14:creationId xmlns:p14="http://schemas.microsoft.com/office/powerpoint/2010/main" val="1493593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42A7D1-E632-4272-895F-AB61C4E45F0F}" type="slidenum">
              <a:rPr lang="en-US" smtClean="0"/>
              <a:t>46</a:t>
            </a:fld>
            <a:endParaRPr lang="en-US" dirty="0"/>
          </a:p>
        </p:txBody>
      </p:sp>
    </p:spTree>
    <p:extLst>
      <p:ext uri="{BB962C8B-B14F-4D97-AF65-F5344CB8AC3E}">
        <p14:creationId xmlns:p14="http://schemas.microsoft.com/office/powerpoint/2010/main" val="27084275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other change in the 2016-17 Consolidated Application is the information entered by LEAs in the “Alternative Language Program Provided to English Learners” will be pulled forward from the 2015-16 Consolidated Application.  LEAs will be required to indicate their review of the information pulled forward prior to submitting their 2016-17 Consolidated Application</a:t>
            </a:r>
            <a:r>
              <a:rPr lang="en-US" dirty="0" smtClean="0"/>
              <a:t>.  This</a:t>
            </a:r>
            <a:r>
              <a:rPr lang="en-US" baseline="0" dirty="0" smtClean="0"/>
              <a:t> can be done by checking the “I have reviewed the information on this page” box at the bottom of the screen.</a:t>
            </a:r>
            <a:endParaRPr lang="en-US" dirty="0"/>
          </a:p>
          <a:p>
            <a:endParaRPr lang="en-US" dirty="0"/>
          </a:p>
          <a:p>
            <a:r>
              <a:rPr lang="en-US" dirty="0" smtClean="0"/>
              <a:t>MEGS+ will generate the following error message it they forget to check the box:  “You must check the box verifying that you reviewed this information.”</a:t>
            </a:r>
            <a:endParaRPr lang="en-US" dirty="0"/>
          </a:p>
        </p:txBody>
      </p:sp>
      <p:sp>
        <p:nvSpPr>
          <p:cNvPr id="4" name="Slide Number Placeholder 3"/>
          <p:cNvSpPr>
            <a:spLocks noGrp="1"/>
          </p:cNvSpPr>
          <p:nvPr>
            <p:ph type="sldNum" sz="quarter" idx="10"/>
          </p:nvPr>
        </p:nvSpPr>
        <p:spPr/>
        <p:txBody>
          <a:bodyPr/>
          <a:lstStyle/>
          <a:p>
            <a:fld id="{ADEC0253-C1EB-4441-B5C3-CC04E4575A04}"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17041473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Review the questions that participants had at the beginning of the workshop. Provide answers to any that need further clarification.</a:t>
            </a:r>
            <a:endParaRPr lang="en-US" dirty="0"/>
          </a:p>
        </p:txBody>
      </p:sp>
      <p:sp>
        <p:nvSpPr>
          <p:cNvPr id="4" name="Slide Number Placeholder 3"/>
          <p:cNvSpPr>
            <a:spLocks noGrp="1"/>
          </p:cNvSpPr>
          <p:nvPr>
            <p:ph type="sldNum" sz="quarter" idx="10"/>
          </p:nvPr>
        </p:nvSpPr>
        <p:spPr/>
        <p:txBody>
          <a:bodyPr/>
          <a:lstStyle/>
          <a:p>
            <a:fld id="{ADEC0253-C1EB-4441-B5C3-CC04E4575A04}"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13494357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p:spPr>
        <p:txBody>
          <a:bodyPr/>
          <a:lstStyle/>
          <a:p>
            <a:r>
              <a:rPr lang="en-US" altLang="en-US" dirty="0" smtClean="0"/>
              <a:t>This concludes our OFS workshop.  Additional information on the covered topics and much more can be found on our website.</a:t>
            </a:r>
          </a:p>
        </p:txBody>
      </p:sp>
      <p:sp>
        <p:nvSpPr>
          <p:cNvPr id="11469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06F367C-2AA2-4C97-A92D-7F8AB8A3D950}" type="slidenum">
              <a:rPr lang="en-US" altLang="en-US" smtClean="0">
                <a:solidFill>
                  <a:srgbClr val="000000"/>
                </a:solidFill>
              </a:rPr>
              <a:pPr eaLnBrk="1" hangingPunct="1">
                <a:spcBef>
                  <a:spcPct val="0"/>
                </a:spcBef>
              </a:pPr>
              <a:t>49</a:t>
            </a:fld>
            <a:endParaRPr lang="en-US" altLang="en-US" dirty="0" smtClean="0">
              <a:solidFill>
                <a:srgbClr val="000000"/>
              </a:solidFill>
            </a:endParaRPr>
          </a:p>
        </p:txBody>
      </p:sp>
    </p:spTree>
    <p:extLst>
      <p:ext uri="{BB962C8B-B14F-4D97-AF65-F5344CB8AC3E}">
        <p14:creationId xmlns:p14="http://schemas.microsoft.com/office/powerpoint/2010/main" val="35425085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42A7D1-E632-4272-895F-AB61C4E45F0F}" type="slidenum">
              <a:rPr lang="en-US" smtClean="0"/>
              <a:t>50</a:t>
            </a:fld>
            <a:endParaRPr lang="en-US" dirty="0"/>
          </a:p>
        </p:txBody>
      </p:sp>
    </p:spTree>
    <p:extLst>
      <p:ext uri="{BB962C8B-B14F-4D97-AF65-F5344CB8AC3E}">
        <p14:creationId xmlns:p14="http://schemas.microsoft.com/office/powerpoint/2010/main" val="3408918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Schoolwide programs are not new.  In 1988, the Hawkins-Stafford Elementary and Secondary School Improvement Act of ESEA added a provision to the legislation that allowed for greater flexibility in schoolwide projects. </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 </a:t>
            </a:r>
            <a:r>
              <a:rPr lang="en-US" dirty="0" smtClean="0">
                <a:latin typeface="Verdana" panose="020B0604030504040204" pitchFamily="34" charset="0"/>
                <a:ea typeface="Verdana" panose="020B0604030504040204" pitchFamily="34" charset="0"/>
                <a:cs typeface="Verdana" panose="020B0604030504040204" pitchFamily="34" charset="0"/>
              </a:rPr>
              <a:t>A </a:t>
            </a:r>
            <a:r>
              <a:rPr lang="en-US" dirty="0">
                <a:latin typeface="Verdana" panose="020B0604030504040204" pitchFamily="34" charset="0"/>
                <a:ea typeface="Verdana" panose="020B0604030504040204" pitchFamily="34" charset="0"/>
                <a:cs typeface="Verdana" panose="020B0604030504040204" pitchFamily="34" charset="0"/>
              </a:rPr>
              <a:t>schoolwide program is a comprehensive reform strategy designed to upgrade the entire education program in a Title I, Part A school.</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Under the newly authorized Every Student Succeeds Act, Title l, </a:t>
            </a:r>
            <a:r>
              <a:rPr lang="en-US" dirty="0" smtClean="0">
                <a:latin typeface="Verdana" panose="020B0604030504040204" pitchFamily="34" charset="0"/>
                <a:ea typeface="Verdana" panose="020B0604030504040204" pitchFamily="34" charset="0"/>
                <a:cs typeface="Verdana" panose="020B0604030504040204" pitchFamily="34" charset="0"/>
              </a:rPr>
              <a:t>Part </a:t>
            </a:r>
            <a:r>
              <a:rPr lang="en-US" dirty="0">
                <a:latin typeface="Verdana" panose="020B0604030504040204" pitchFamily="34" charset="0"/>
                <a:ea typeface="Verdana" panose="020B0604030504040204" pitchFamily="34" charset="0"/>
                <a:cs typeface="Verdana" panose="020B0604030504040204" pitchFamily="34" charset="0"/>
              </a:rPr>
              <a:t>A Schoolwide programs continue to focus on meeting the needs of students in the entire school, but particularly children who are failing or are at risk of failing to meet challenging state academic standards </a:t>
            </a:r>
            <a:r>
              <a:rPr lang="en-US" u="sng" dirty="0">
                <a:latin typeface="Verdana" panose="020B0604030504040204" pitchFamily="34" charset="0"/>
                <a:ea typeface="Verdana" panose="020B0604030504040204" pitchFamily="34" charset="0"/>
                <a:cs typeface="Verdana" panose="020B0604030504040204" pitchFamily="34" charset="0"/>
              </a:rPr>
              <a:t>and other factors determined by the local educational agency (LEA)</a:t>
            </a:r>
            <a:r>
              <a:rPr lang="en-US" dirty="0">
                <a:latin typeface="Verdana" panose="020B0604030504040204" pitchFamily="34" charset="0"/>
                <a:ea typeface="Verdana" panose="020B0604030504040204" pitchFamily="34" charset="0"/>
                <a:cs typeface="Verdana" panose="020B0604030504040204" pitchFamily="34" charset="0"/>
              </a:rPr>
              <a:t>.</a:t>
            </a:r>
          </a:p>
        </p:txBody>
      </p:sp>
      <p:sp>
        <p:nvSpPr>
          <p:cNvPr id="4" name="Slide Number Placeholder 3"/>
          <p:cNvSpPr>
            <a:spLocks noGrp="1"/>
          </p:cNvSpPr>
          <p:nvPr>
            <p:ph type="sldNum" sz="quarter" idx="10"/>
          </p:nvPr>
        </p:nvSpPr>
        <p:spPr/>
        <p:txBody>
          <a:bodyPr/>
          <a:lstStyle/>
          <a:p>
            <a:fld id="{54A37358-1B3D-42BA-9564-E52FCC95385A}"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075296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Office of Field Services Regional and Special Populations Consultants will be happy to provide assistance or answer questions concerning information in this update or on any topics regarding state and federal supplemental programs.</a:t>
            </a:r>
            <a:endParaRPr lang="en-US" dirty="0"/>
          </a:p>
        </p:txBody>
      </p:sp>
      <p:sp>
        <p:nvSpPr>
          <p:cNvPr id="4" name="Slide Number Placeholder 3"/>
          <p:cNvSpPr>
            <a:spLocks noGrp="1"/>
          </p:cNvSpPr>
          <p:nvPr>
            <p:ph type="sldNum" sz="quarter" idx="10"/>
          </p:nvPr>
        </p:nvSpPr>
        <p:spPr/>
        <p:txBody>
          <a:bodyPr/>
          <a:lstStyle/>
          <a:p>
            <a:pPr>
              <a:defRPr/>
            </a:pPr>
            <a:fld id="{A84211E1-5553-4F20-9184-7E472B3D4746}" type="slidenum">
              <a:rPr lang="en-US" smtClean="0">
                <a:solidFill>
                  <a:srgbClr val="000000"/>
                </a:solidFill>
              </a:rPr>
              <a:pPr>
                <a:defRPr/>
              </a:pPr>
              <a:t>51</a:t>
            </a:fld>
            <a:endParaRPr lang="en-US" dirty="0">
              <a:solidFill>
                <a:srgbClr val="000000"/>
              </a:solidFill>
            </a:endParaRPr>
          </a:p>
        </p:txBody>
      </p:sp>
    </p:spTree>
    <p:extLst>
      <p:ext uri="{BB962C8B-B14F-4D97-AF65-F5344CB8AC3E}">
        <p14:creationId xmlns:p14="http://schemas.microsoft.com/office/powerpoint/2010/main" val="2060264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The U.S. Department of Education is taking new steps to ensure that the flexibility afforded schoolwide schools is maximized.  </a:t>
            </a:r>
            <a:r>
              <a:rPr lang="en-US" dirty="0" smtClean="0">
                <a:latin typeface="Verdana" panose="020B0604030504040204" pitchFamily="34" charset="0"/>
                <a:ea typeface="Verdana" panose="020B0604030504040204" pitchFamily="34" charset="0"/>
                <a:cs typeface="Verdana" panose="020B0604030504040204" pitchFamily="34" charset="0"/>
              </a:rPr>
              <a:t>Guidance </a:t>
            </a:r>
            <a:r>
              <a:rPr lang="en-US" dirty="0">
                <a:latin typeface="Verdana" panose="020B0604030504040204" pitchFamily="34" charset="0"/>
                <a:ea typeface="Verdana" panose="020B0604030504040204" pitchFamily="34" charset="0"/>
                <a:cs typeface="Verdana" panose="020B0604030504040204" pitchFamily="34" charset="0"/>
              </a:rPr>
              <a:t>was issued </a:t>
            </a:r>
            <a:r>
              <a:rPr lang="en-US" dirty="0" smtClean="0">
                <a:latin typeface="Verdana" panose="020B0604030504040204" pitchFamily="34" charset="0"/>
                <a:ea typeface="Verdana" panose="020B0604030504040204" pitchFamily="34" charset="0"/>
                <a:cs typeface="Verdana" panose="020B0604030504040204" pitchFamily="34" charset="0"/>
              </a:rPr>
              <a:t>to the states by the</a:t>
            </a:r>
            <a:r>
              <a:rPr lang="en-US" baseline="0" dirty="0" smtClean="0">
                <a:latin typeface="Verdana" panose="020B0604030504040204" pitchFamily="34" charset="0"/>
                <a:ea typeface="Verdana" panose="020B0604030504040204" pitchFamily="34" charset="0"/>
                <a:cs typeface="Verdana" panose="020B0604030504040204" pitchFamily="34" charset="0"/>
              </a:rPr>
              <a:t> U.S. Department of Education </a:t>
            </a:r>
            <a:r>
              <a:rPr lang="en-US" dirty="0" smtClean="0">
                <a:latin typeface="Verdana" panose="020B0604030504040204" pitchFamily="34" charset="0"/>
                <a:ea typeface="Verdana" panose="020B0604030504040204" pitchFamily="34" charset="0"/>
                <a:cs typeface="Verdana" panose="020B0604030504040204" pitchFamily="34" charset="0"/>
              </a:rPr>
              <a:t>in </a:t>
            </a:r>
            <a:r>
              <a:rPr lang="en-US" dirty="0">
                <a:latin typeface="Verdana" panose="020B0604030504040204" pitchFamily="34" charset="0"/>
                <a:ea typeface="Verdana" panose="020B0604030504040204" pitchFamily="34" charset="0"/>
                <a:cs typeface="Verdana" panose="020B0604030504040204" pitchFamily="34" charset="0"/>
              </a:rPr>
              <a:t>July 2015 highlighting Title I, Part A Schoolwide implementation myths and clarified the law</a:t>
            </a:r>
            <a:r>
              <a:rPr lang="en-US" dirty="0" smtClean="0">
                <a:latin typeface="Verdana" panose="020B0604030504040204" pitchFamily="34" charset="0"/>
                <a:ea typeface="Verdana" panose="020B0604030504040204" pitchFamily="34" charset="0"/>
                <a:cs typeface="Verdana" panose="020B0604030504040204" pitchFamily="34" charset="0"/>
              </a:rPr>
              <a:t>.</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MDE is working to help LEAs leverage their Title I, Part A Schoolwide funds to improve student performance through this flexibility.</a:t>
            </a:r>
          </a:p>
        </p:txBody>
      </p:sp>
      <p:sp>
        <p:nvSpPr>
          <p:cNvPr id="4" name="Slide Number Placeholder 3"/>
          <p:cNvSpPr>
            <a:spLocks noGrp="1"/>
          </p:cNvSpPr>
          <p:nvPr>
            <p:ph type="sldNum" sz="quarter" idx="10"/>
          </p:nvPr>
        </p:nvSpPr>
        <p:spPr/>
        <p:txBody>
          <a:bodyPr/>
          <a:lstStyle/>
          <a:p>
            <a:fld id="{54A37358-1B3D-42BA-9564-E52FCC95385A}"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373282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42A7D1-E632-4272-895F-AB61C4E45F0F}" type="slidenum">
              <a:rPr lang="en-US" smtClean="0"/>
              <a:t>7</a:t>
            </a:fld>
            <a:endParaRPr lang="en-US" dirty="0"/>
          </a:p>
        </p:txBody>
      </p:sp>
    </p:spTree>
    <p:extLst>
      <p:ext uri="{BB962C8B-B14F-4D97-AF65-F5344CB8AC3E}">
        <p14:creationId xmlns:p14="http://schemas.microsoft.com/office/powerpoint/2010/main" val="4208860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Verdana" panose="020B0604030504040204" pitchFamily="34" charset="0"/>
                <a:ea typeface="Verdana" panose="020B0604030504040204" pitchFamily="34" charset="0"/>
                <a:cs typeface="Verdana" panose="020B0604030504040204" pitchFamily="34" charset="0"/>
              </a:rPr>
              <a:t>Fulfillment of </a:t>
            </a:r>
            <a:r>
              <a:rPr lang="en-US" b="1" dirty="0" smtClean="0">
                <a:latin typeface="Verdana" panose="020B0604030504040204" pitchFamily="34" charset="0"/>
                <a:ea typeface="Verdana" panose="020B0604030504040204" pitchFamily="34" charset="0"/>
                <a:cs typeface="Verdana" panose="020B0604030504040204" pitchFamily="34" charset="0"/>
              </a:rPr>
              <a:t>Intents </a:t>
            </a:r>
            <a:r>
              <a:rPr lang="en-US" b="1" dirty="0">
                <a:latin typeface="Verdana" panose="020B0604030504040204" pitchFamily="34" charset="0"/>
                <a:ea typeface="Verdana" panose="020B0604030504040204" pitchFamily="34" charset="0"/>
                <a:cs typeface="Verdana" panose="020B0604030504040204" pitchFamily="34" charset="0"/>
              </a:rPr>
              <a:t>and </a:t>
            </a:r>
            <a:r>
              <a:rPr lang="en-US" b="1" dirty="0" smtClean="0">
                <a:latin typeface="Verdana" panose="020B0604030504040204" pitchFamily="34" charset="0"/>
                <a:ea typeface="Verdana" panose="020B0604030504040204" pitchFamily="34" charset="0"/>
                <a:cs typeface="Verdana" panose="020B0604030504040204" pitchFamily="34" charset="0"/>
              </a:rPr>
              <a:t>Purposes</a:t>
            </a:r>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LEAs must provide assurances that the </a:t>
            </a:r>
            <a:r>
              <a:rPr lang="en-US" dirty="0" smtClean="0">
                <a:latin typeface="Verdana" panose="020B0604030504040204" pitchFamily="34" charset="0"/>
                <a:ea typeface="Verdana" panose="020B0604030504040204" pitchFamily="34" charset="0"/>
                <a:cs typeface="Verdana" panose="020B0604030504040204" pitchFamily="34" charset="0"/>
              </a:rPr>
              <a:t>Intents </a:t>
            </a:r>
            <a:r>
              <a:rPr lang="en-US" dirty="0">
                <a:latin typeface="Verdana" panose="020B0604030504040204" pitchFamily="34" charset="0"/>
                <a:ea typeface="Verdana" panose="020B0604030504040204" pitchFamily="34" charset="0"/>
                <a:cs typeface="Verdana" panose="020B0604030504040204" pitchFamily="34" charset="0"/>
              </a:rPr>
              <a:t>and </a:t>
            </a:r>
            <a:r>
              <a:rPr lang="en-US" dirty="0" smtClean="0">
                <a:latin typeface="Verdana" panose="020B0604030504040204" pitchFamily="34" charset="0"/>
                <a:ea typeface="Verdana" panose="020B0604030504040204" pitchFamily="34" charset="0"/>
                <a:cs typeface="Verdana" panose="020B0604030504040204" pitchFamily="34" charset="0"/>
              </a:rPr>
              <a:t>Purposes </a:t>
            </a:r>
            <a:r>
              <a:rPr lang="en-US" dirty="0">
                <a:latin typeface="Verdana" panose="020B0604030504040204" pitchFamily="34" charset="0"/>
                <a:ea typeface="Verdana" panose="020B0604030504040204" pitchFamily="34" charset="0"/>
                <a:cs typeface="Verdana" panose="020B0604030504040204" pitchFamily="34" charset="0"/>
              </a:rPr>
              <a:t>of Title I, Part A </a:t>
            </a:r>
            <a:r>
              <a:rPr lang="en-US" dirty="0" smtClean="0">
                <a:latin typeface="Verdana" panose="020B0604030504040204" pitchFamily="34" charset="0"/>
                <a:ea typeface="Verdana" panose="020B0604030504040204" pitchFamily="34" charset="0"/>
                <a:cs typeface="Verdana" panose="020B0604030504040204" pitchFamily="34" charset="0"/>
              </a:rPr>
              <a:t>are </a:t>
            </a:r>
            <a:r>
              <a:rPr lang="en-US" dirty="0">
                <a:latin typeface="Verdana" panose="020B0604030504040204" pitchFamily="34" charset="0"/>
                <a:ea typeface="Verdana" panose="020B0604030504040204" pitchFamily="34" charset="0"/>
                <a:cs typeface="Verdana" panose="020B0604030504040204" pitchFamily="34" charset="0"/>
              </a:rPr>
              <a:t>maintained and monitored for </a:t>
            </a:r>
            <a:r>
              <a:rPr lang="en-US" dirty="0" smtClean="0">
                <a:latin typeface="Verdana" panose="020B0604030504040204" pitchFamily="34" charset="0"/>
                <a:ea typeface="Verdana" panose="020B0604030504040204" pitchFamily="34" charset="0"/>
                <a:cs typeface="Verdana" panose="020B0604030504040204" pitchFamily="34" charset="0"/>
              </a:rPr>
              <a:t>successful </a:t>
            </a:r>
            <a:r>
              <a:rPr lang="en-US" dirty="0">
                <a:latin typeface="Verdana" panose="020B0604030504040204" pitchFamily="34" charset="0"/>
                <a:ea typeface="Verdana" panose="020B0604030504040204" pitchFamily="34" charset="0"/>
                <a:cs typeface="Verdana" panose="020B0604030504040204" pitchFamily="34" charset="0"/>
              </a:rPr>
              <a:t>attainment</a:t>
            </a:r>
            <a:r>
              <a:rPr lang="en-US" dirty="0" smtClean="0">
                <a:latin typeface="Verdana" panose="020B0604030504040204" pitchFamily="34" charset="0"/>
                <a:ea typeface="Verdana" panose="020B0604030504040204" pitchFamily="34" charset="0"/>
                <a:cs typeface="Verdana" panose="020B0604030504040204" pitchFamily="34" charset="0"/>
              </a:rPr>
              <a:t>.</a:t>
            </a:r>
          </a:p>
          <a:p>
            <a:endParaRPr lang="en-US" altLang="en-US" dirty="0" smtClean="0">
              <a:latin typeface="Verdana" panose="020B0604030504040204" pitchFamily="34" charset="0"/>
              <a:ea typeface="Verdana" panose="020B0604030504040204" pitchFamily="34" charset="0"/>
              <a:cs typeface="Verdana" panose="020B0604030504040204" pitchFamily="34" charset="0"/>
            </a:endParaRPr>
          </a:p>
          <a:p>
            <a:r>
              <a:rPr lang="en-US" altLang="en-US" dirty="0" smtClean="0">
                <a:latin typeface="Verdana" panose="020B0604030504040204" pitchFamily="34" charset="0"/>
                <a:ea typeface="Verdana" panose="020B0604030504040204" pitchFamily="34" charset="0"/>
                <a:cs typeface="Verdana" panose="020B0604030504040204" pitchFamily="34" charset="0"/>
              </a:rPr>
              <a:t>Refer</a:t>
            </a:r>
            <a:r>
              <a:rPr lang="en-US" altLang="en-US" baseline="0" dirty="0" smtClean="0">
                <a:latin typeface="Verdana" panose="020B0604030504040204" pitchFamily="34" charset="0"/>
                <a:ea typeface="Verdana" panose="020B0604030504040204" pitchFamily="34" charset="0"/>
                <a:cs typeface="Verdana" panose="020B0604030504040204" pitchFamily="34" charset="0"/>
              </a:rPr>
              <a:t> to “Resources” on the Schoolwide Flexibility Templates</a:t>
            </a:r>
            <a:endParaRPr lang="en-US" altLang="en-US" dirty="0">
              <a:latin typeface="Verdana" panose="020B0604030504040204" pitchFamily="34" charset="0"/>
              <a:ea typeface="Verdana" panose="020B0604030504040204" pitchFamily="34" charset="0"/>
              <a:cs typeface="Verdana" panose="020B0604030504040204" pitchFamily="34" charset="0"/>
            </a:endParaRP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71222" indent="-296624">
              <a:defRPr>
                <a:solidFill>
                  <a:schemeClr val="tx1"/>
                </a:solidFill>
                <a:latin typeface="Arial" panose="020B0604020202020204" pitchFamily="34" charset="0"/>
              </a:defRPr>
            </a:lvl2pPr>
            <a:lvl3pPr marL="1186494" indent="-237299">
              <a:defRPr>
                <a:solidFill>
                  <a:schemeClr val="tx1"/>
                </a:solidFill>
                <a:latin typeface="Arial" panose="020B0604020202020204" pitchFamily="34" charset="0"/>
              </a:defRPr>
            </a:lvl3pPr>
            <a:lvl4pPr marL="1661093" indent="-237299">
              <a:defRPr>
                <a:solidFill>
                  <a:schemeClr val="tx1"/>
                </a:solidFill>
                <a:latin typeface="Arial" panose="020B0604020202020204" pitchFamily="34" charset="0"/>
              </a:defRPr>
            </a:lvl4pPr>
            <a:lvl5pPr marL="2135692" indent="-237299">
              <a:defRPr>
                <a:solidFill>
                  <a:schemeClr val="tx1"/>
                </a:solidFill>
                <a:latin typeface="Arial" panose="020B0604020202020204" pitchFamily="34" charset="0"/>
              </a:defRPr>
            </a:lvl5pPr>
            <a:lvl6pPr marL="2610289" indent="-237299" eaLnBrk="0" fontAlgn="base" hangingPunct="0">
              <a:spcBef>
                <a:spcPct val="0"/>
              </a:spcBef>
              <a:spcAft>
                <a:spcPct val="0"/>
              </a:spcAft>
              <a:defRPr>
                <a:solidFill>
                  <a:schemeClr val="tx1"/>
                </a:solidFill>
                <a:latin typeface="Arial" panose="020B0604020202020204" pitchFamily="34" charset="0"/>
              </a:defRPr>
            </a:lvl6pPr>
            <a:lvl7pPr marL="3084887" indent="-237299" eaLnBrk="0" fontAlgn="base" hangingPunct="0">
              <a:spcBef>
                <a:spcPct val="0"/>
              </a:spcBef>
              <a:spcAft>
                <a:spcPct val="0"/>
              </a:spcAft>
              <a:defRPr>
                <a:solidFill>
                  <a:schemeClr val="tx1"/>
                </a:solidFill>
                <a:latin typeface="Arial" panose="020B0604020202020204" pitchFamily="34" charset="0"/>
              </a:defRPr>
            </a:lvl7pPr>
            <a:lvl8pPr marL="3559484" indent="-237299" eaLnBrk="0" fontAlgn="base" hangingPunct="0">
              <a:spcBef>
                <a:spcPct val="0"/>
              </a:spcBef>
              <a:spcAft>
                <a:spcPct val="0"/>
              </a:spcAft>
              <a:defRPr>
                <a:solidFill>
                  <a:schemeClr val="tx1"/>
                </a:solidFill>
                <a:latin typeface="Arial" panose="020B0604020202020204" pitchFamily="34" charset="0"/>
              </a:defRPr>
            </a:lvl8pPr>
            <a:lvl9pPr marL="4034083" indent="-237299" eaLnBrk="0" fontAlgn="base" hangingPunct="0">
              <a:spcBef>
                <a:spcPct val="0"/>
              </a:spcBef>
              <a:spcAft>
                <a:spcPct val="0"/>
              </a:spcAft>
              <a:defRPr>
                <a:solidFill>
                  <a:schemeClr val="tx1"/>
                </a:solidFill>
                <a:latin typeface="Arial" panose="020B0604020202020204" pitchFamily="34" charset="0"/>
              </a:defRPr>
            </a:lvl9pPr>
          </a:lstStyle>
          <a:p>
            <a:fld id="{7A3AD62C-22C6-4BC1-87C9-294D2D48B15F}" type="slidenum">
              <a:rPr lang="en-US" altLang="en-US" smtClean="0">
                <a:solidFill>
                  <a:prstClr val="black"/>
                </a:solidFill>
              </a:rPr>
              <a:pPr/>
              <a:t>8</a:t>
            </a:fld>
            <a:endParaRPr lang="en-US" altLang="en-US" dirty="0" smtClean="0">
              <a:solidFill>
                <a:prstClr val="black"/>
              </a:solidFill>
            </a:endParaRPr>
          </a:p>
        </p:txBody>
      </p:sp>
    </p:spTree>
    <p:extLst>
      <p:ext uri="{BB962C8B-B14F-4D97-AF65-F5344CB8AC3E}">
        <p14:creationId xmlns:p14="http://schemas.microsoft.com/office/powerpoint/2010/main" val="211610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Schools may use the Title I, Part A funds to supplement the amount of funds that would, in the absence of funds, be made available from non-federal sources.</a:t>
            </a:r>
          </a:p>
        </p:txBody>
      </p:sp>
      <p:sp>
        <p:nvSpPr>
          <p:cNvPr id="4" name="Slide Number Placeholder 3"/>
          <p:cNvSpPr>
            <a:spLocks noGrp="1"/>
          </p:cNvSpPr>
          <p:nvPr>
            <p:ph type="sldNum" sz="quarter" idx="10"/>
          </p:nvPr>
        </p:nvSpPr>
        <p:spPr/>
        <p:txBody>
          <a:bodyPr/>
          <a:lstStyle/>
          <a:p>
            <a:fld id="{54A37358-1B3D-42BA-9564-E52FCC95385A}"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645641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72147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6640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7808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12159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6851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42752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66523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8815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440479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6490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3278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7224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37679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5434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3855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536275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12396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035661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23646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72990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3767420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6346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668956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111985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903619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38430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81094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719515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169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872780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50025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93534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384890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87090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10972800" y="5181600"/>
            <a:ext cx="9144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defRPr/>
            </a:pPr>
            <a:fld id="{CB990386-BB59-4AAD-9194-5928BA5986F9}" type="slidenum">
              <a:rPr lang="en-US" altLang="en-US" sz="2000" smtClean="0">
                <a:solidFill>
                  <a:srgbClr val="000000"/>
                </a:solidFill>
                <a:latin typeface="Verdana" panose="020B0604030504040204" pitchFamily="34" charset="0"/>
              </a:rPr>
              <a:pPr algn="ctr" fontAlgn="base">
                <a:spcBef>
                  <a:spcPct val="0"/>
                </a:spcBef>
                <a:spcAft>
                  <a:spcPct val="0"/>
                </a:spcAft>
                <a:defRPr/>
              </a:pPr>
              <a:t>‹#›</a:t>
            </a:fld>
            <a:endParaRPr lang="en-US" altLang="en-US" sz="2000" dirty="0" smtClean="0">
              <a:solidFill>
                <a:srgbClr val="000000"/>
              </a:solidFill>
              <a:latin typeface="Verdana" panose="020B0604030504040204" pitchFamily="34" charset="0"/>
            </a:endParaRPr>
          </a:p>
        </p:txBody>
      </p:sp>
    </p:spTree>
    <p:extLst>
      <p:ext uri="{BB962C8B-B14F-4D97-AF65-F5344CB8AC3E}">
        <p14:creationId xmlns:p14="http://schemas.microsoft.com/office/powerpoint/2010/main" val="36871654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0972800" y="5181600"/>
            <a:ext cx="9144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defRPr/>
            </a:pPr>
            <a:fld id="{FF9E037C-F81A-4737-A58D-D46001A5E22C}" type="slidenum">
              <a:rPr lang="en-US" altLang="en-US" sz="2000" smtClean="0">
                <a:solidFill>
                  <a:srgbClr val="000000"/>
                </a:solidFill>
                <a:latin typeface="Verdana" panose="020B0604030504040204" pitchFamily="34" charset="0"/>
              </a:rPr>
              <a:pPr algn="ctr" fontAlgn="base">
                <a:spcBef>
                  <a:spcPct val="0"/>
                </a:spcBef>
                <a:spcAft>
                  <a:spcPct val="0"/>
                </a:spcAft>
                <a:defRPr/>
              </a:pPr>
              <a:t>‹#›</a:t>
            </a:fld>
            <a:endParaRPr lang="en-US" altLang="en-US" sz="2000" dirty="0" smtClean="0">
              <a:solidFill>
                <a:srgbClr val="000000"/>
              </a:solidFill>
              <a:latin typeface="Verdana" panose="020B0604030504040204" pitchFamily="34" charset="0"/>
            </a:endParaRPr>
          </a:p>
        </p:txBody>
      </p:sp>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911700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0972800" y="5181600"/>
            <a:ext cx="9144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defRPr/>
            </a:pPr>
            <a:fld id="{5CCB8096-9BF6-443D-91AB-CD586515F7FA}" type="slidenum">
              <a:rPr lang="en-US" altLang="en-US" sz="2000" smtClean="0">
                <a:solidFill>
                  <a:srgbClr val="000000"/>
                </a:solidFill>
                <a:latin typeface="Verdana" panose="020B0604030504040204" pitchFamily="34" charset="0"/>
              </a:rPr>
              <a:pPr algn="ctr" fontAlgn="base">
                <a:spcBef>
                  <a:spcPct val="0"/>
                </a:spcBef>
                <a:spcAft>
                  <a:spcPct val="0"/>
                </a:spcAft>
                <a:defRPr/>
              </a:pPr>
              <a:t>‹#›</a:t>
            </a:fld>
            <a:endParaRPr lang="en-US" altLang="en-US" sz="2000" dirty="0" smtClean="0">
              <a:solidFill>
                <a:srgbClr val="000000"/>
              </a:solidFill>
              <a:latin typeface="Verdana" panose="020B0604030504040204" pitchFamily="34" charset="0"/>
            </a:endParaRPr>
          </a:p>
        </p:txBody>
      </p:sp>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862070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972800" y="5181600"/>
            <a:ext cx="9144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defRPr/>
            </a:pPr>
            <a:fld id="{047AF755-0261-4EA3-A678-C1D69BA2428B}" type="slidenum">
              <a:rPr lang="en-US" altLang="en-US" sz="2000" smtClean="0">
                <a:solidFill>
                  <a:srgbClr val="000000"/>
                </a:solidFill>
                <a:latin typeface="Verdana" panose="020B0604030504040204" pitchFamily="34" charset="0"/>
              </a:rPr>
              <a:pPr algn="ctr" fontAlgn="base">
                <a:spcBef>
                  <a:spcPct val="0"/>
                </a:spcBef>
                <a:spcAft>
                  <a:spcPct val="0"/>
                </a:spcAft>
                <a:defRPr/>
              </a:pPr>
              <a:t>‹#›</a:t>
            </a:fld>
            <a:endParaRPr lang="en-US" altLang="en-US" sz="2000" dirty="0" smtClean="0">
              <a:solidFill>
                <a:srgbClr val="000000"/>
              </a:solidFill>
              <a:latin typeface="Verdana" panose="020B0604030504040204" pitchFamily="34" charset="0"/>
            </a:endParaRPr>
          </a:p>
        </p:txBody>
      </p:sp>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93329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972800" y="5181600"/>
            <a:ext cx="9144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defRPr/>
            </a:pPr>
            <a:fld id="{24E7EEAB-710D-4793-8E7F-34390A5CE46E}" type="slidenum">
              <a:rPr lang="en-US" altLang="en-US" sz="2000" smtClean="0">
                <a:solidFill>
                  <a:srgbClr val="000000"/>
                </a:solidFill>
                <a:latin typeface="Verdana" panose="020B0604030504040204" pitchFamily="34" charset="0"/>
              </a:rPr>
              <a:pPr algn="ctr" fontAlgn="base">
                <a:spcBef>
                  <a:spcPct val="0"/>
                </a:spcBef>
                <a:spcAft>
                  <a:spcPct val="0"/>
                </a:spcAft>
                <a:defRPr/>
              </a:pPr>
              <a:t>‹#›</a:t>
            </a:fld>
            <a:endParaRPr lang="en-US" altLang="en-US" sz="2000" dirty="0" smtClean="0">
              <a:solidFill>
                <a:srgbClr val="000000"/>
              </a:solidFill>
              <a:latin typeface="Verdana" panose="020B0604030504040204" pitchFamily="34" charset="0"/>
            </a:endParaRPr>
          </a:p>
        </p:txBody>
      </p:sp>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96408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598283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1"/>
            <a:ext cx="10972800" cy="3429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66197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441324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49222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1411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6443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7099174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12327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929380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405952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25882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18276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888664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95849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476757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6647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897185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52593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4573360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31388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496882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996888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84773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3608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7934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01480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2574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4.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1113"/>
            <a:ext cx="12192000" cy="686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6904123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0" fontAlgn="base" hangingPunct="0">
        <a:spcBef>
          <a:spcPct val="0"/>
        </a:spcBef>
        <a:spcAft>
          <a:spcPct val="0"/>
        </a:spcAft>
        <a:defRPr sz="44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defTabSz="457200" rtl="0" fontAlgn="base">
        <a:spcBef>
          <a:spcPct val="20000"/>
        </a:spcBef>
        <a:spcAft>
          <a:spcPct val="0"/>
        </a:spcAft>
        <a:buFont typeface="Arial" charset="0"/>
        <a:buChar char="»"/>
        <a:defRPr sz="2000">
          <a:solidFill>
            <a:schemeClr val="tx1"/>
          </a:solidFill>
          <a:latin typeface="+mn-lt"/>
        </a:defRPr>
      </a:lvl6pPr>
      <a:lvl7pPr marL="2971800" indent="-228600" algn="l" defTabSz="457200" rtl="0" fontAlgn="base">
        <a:spcBef>
          <a:spcPct val="20000"/>
        </a:spcBef>
        <a:spcAft>
          <a:spcPct val="0"/>
        </a:spcAft>
        <a:buFont typeface="Arial" charset="0"/>
        <a:buChar char="»"/>
        <a:defRPr sz="2000">
          <a:solidFill>
            <a:schemeClr val="tx1"/>
          </a:solidFill>
          <a:latin typeface="+mn-lt"/>
        </a:defRPr>
      </a:lvl7pPr>
      <a:lvl8pPr marL="3429000" indent="-228600" algn="l" defTabSz="457200" rtl="0" fontAlgn="base">
        <a:spcBef>
          <a:spcPct val="20000"/>
        </a:spcBef>
        <a:spcAft>
          <a:spcPct val="0"/>
        </a:spcAft>
        <a:buFont typeface="Arial" charset="0"/>
        <a:buChar char="»"/>
        <a:defRPr sz="2000">
          <a:solidFill>
            <a:schemeClr val="tx1"/>
          </a:solidFill>
          <a:latin typeface="+mn-lt"/>
        </a:defRPr>
      </a:lvl8pPr>
      <a:lvl9pPr marL="3886200" indent="-228600" algn="l" defTabSz="457200"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4763"/>
            <a:ext cx="12192000" cy="68675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76542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0" fontAlgn="base" hangingPunct="0">
        <a:spcBef>
          <a:spcPct val="0"/>
        </a:spcBef>
        <a:spcAft>
          <a:spcPct val="0"/>
        </a:spcAft>
        <a:defRPr sz="44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defTabSz="457200" rtl="0" fontAlgn="base">
        <a:spcBef>
          <a:spcPct val="20000"/>
        </a:spcBef>
        <a:spcAft>
          <a:spcPct val="0"/>
        </a:spcAft>
        <a:buFont typeface="Arial" charset="0"/>
        <a:buChar char="»"/>
        <a:defRPr sz="2000">
          <a:solidFill>
            <a:schemeClr val="tx1"/>
          </a:solidFill>
          <a:latin typeface="+mn-lt"/>
        </a:defRPr>
      </a:lvl6pPr>
      <a:lvl7pPr marL="2971800" indent="-228600" algn="l" defTabSz="457200" rtl="0" fontAlgn="base">
        <a:spcBef>
          <a:spcPct val="20000"/>
        </a:spcBef>
        <a:spcAft>
          <a:spcPct val="0"/>
        </a:spcAft>
        <a:buFont typeface="Arial" charset="0"/>
        <a:buChar char="»"/>
        <a:defRPr sz="2000">
          <a:solidFill>
            <a:schemeClr val="tx1"/>
          </a:solidFill>
          <a:latin typeface="+mn-lt"/>
        </a:defRPr>
      </a:lvl7pPr>
      <a:lvl8pPr marL="3429000" indent="-228600" algn="l" defTabSz="457200" rtl="0" fontAlgn="base">
        <a:spcBef>
          <a:spcPct val="20000"/>
        </a:spcBef>
        <a:spcAft>
          <a:spcPct val="0"/>
        </a:spcAft>
        <a:buFont typeface="Arial" charset="0"/>
        <a:buChar char="»"/>
        <a:defRPr sz="2000">
          <a:solidFill>
            <a:schemeClr val="tx1"/>
          </a:solidFill>
          <a:latin typeface="+mn-lt"/>
        </a:defRPr>
      </a:lvl8pPr>
      <a:lvl9pPr marL="3886200" indent="-228600" algn="l" defTabSz="457200"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1113"/>
            <a:ext cx="12192000" cy="68802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75013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0" fontAlgn="base" hangingPunct="0">
        <a:spcBef>
          <a:spcPct val="0"/>
        </a:spcBef>
        <a:spcAft>
          <a:spcPct val="0"/>
        </a:spcAft>
        <a:defRPr sz="44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defTabSz="457200" rtl="0" fontAlgn="base">
        <a:spcBef>
          <a:spcPct val="20000"/>
        </a:spcBef>
        <a:spcAft>
          <a:spcPct val="0"/>
        </a:spcAft>
        <a:buFont typeface="Arial" charset="0"/>
        <a:buChar char="»"/>
        <a:defRPr sz="2000">
          <a:solidFill>
            <a:schemeClr val="tx1"/>
          </a:solidFill>
          <a:latin typeface="+mn-lt"/>
        </a:defRPr>
      </a:lvl6pPr>
      <a:lvl7pPr marL="2971800" indent="-228600" algn="l" defTabSz="457200" rtl="0" fontAlgn="base">
        <a:spcBef>
          <a:spcPct val="20000"/>
        </a:spcBef>
        <a:spcAft>
          <a:spcPct val="0"/>
        </a:spcAft>
        <a:buFont typeface="Arial" charset="0"/>
        <a:buChar char="»"/>
        <a:defRPr sz="2000">
          <a:solidFill>
            <a:schemeClr val="tx1"/>
          </a:solidFill>
          <a:latin typeface="+mn-lt"/>
        </a:defRPr>
      </a:lvl7pPr>
      <a:lvl8pPr marL="3429000" indent="-228600" algn="l" defTabSz="457200" rtl="0" fontAlgn="base">
        <a:spcBef>
          <a:spcPct val="20000"/>
        </a:spcBef>
        <a:spcAft>
          <a:spcPct val="0"/>
        </a:spcAft>
        <a:buFont typeface="Arial" charset="0"/>
        <a:buChar char="»"/>
        <a:defRPr sz="2000">
          <a:solidFill>
            <a:schemeClr val="tx1"/>
          </a:solidFill>
          <a:latin typeface="+mn-lt"/>
        </a:defRPr>
      </a:lvl8pPr>
      <a:lvl9pPr marL="3886200" indent="-228600" algn="l" defTabSz="457200"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4763"/>
            <a:ext cx="12192000" cy="68675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444978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0" fontAlgn="base" hangingPunct="0">
        <a:spcBef>
          <a:spcPct val="0"/>
        </a:spcBef>
        <a:spcAft>
          <a:spcPct val="0"/>
        </a:spcAft>
        <a:defRPr sz="44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defTabSz="457200" rtl="0" fontAlgn="base">
        <a:spcBef>
          <a:spcPct val="20000"/>
        </a:spcBef>
        <a:spcAft>
          <a:spcPct val="0"/>
        </a:spcAft>
        <a:buFont typeface="Arial" charset="0"/>
        <a:buChar char="»"/>
        <a:defRPr sz="2000">
          <a:solidFill>
            <a:schemeClr val="tx1"/>
          </a:solidFill>
          <a:latin typeface="+mn-lt"/>
        </a:defRPr>
      </a:lvl6pPr>
      <a:lvl7pPr marL="2971800" indent="-228600" algn="l" defTabSz="457200" rtl="0" fontAlgn="base">
        <a:spcBef>
          <a:spcPct val="20000"/>
        </a:spcBef>
        <a:spcAft>
          <a:spcPct val="0"/>
        </a:spcAft>
        <a:buFont typeface="Arial" charset="0"/>
        <a:buChar char="»"/>
        <a:defRPr sz="2000">
          <a:solidFill>
            <a:schemeClr val="tx1"/>
          </a:solidFill>
          <a:latin typeface="+mn-lt"/>
        </a:defRPr>
      </a:lvl7pPr>
      <a:lvl8pPr marL="3429000" indent="-228600" algn="l" defTabSz="457200" rtl="0" fontAlgn="base">
        <a:spcBef>
          <a:spcPct val="20000"/>
        </a:spcBef>
        <a:spcAft>
          <a:spcPct val="0"/>
        </a:spcAft>
        <a:buFont typeface="Arial" charset="0"/>
        <a:buChar char="»"/>
        <a:defRPr sz="2000">
          <a:solidFill>
            <a:schemeClr val="tx1"/>
          </a:solidFill>
          <a:latin typeface="+mn-lt"/>
        </a:defRPr>
      </a:lvl8pPr>
      <a:lvl9pPr marL="3886200" indent="-228600" algn="l" defTabSz="457200"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4" descr="OFS_Mission BLANK slides.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7" name="TextBox 2"/>
          <p:cNvSpPr txBox="1">
            <a:spLocks noChangeArrowheads="1"/>
          </p:cNvSpPr>
          <p:nvPr userDrawn="1"/>
        </p:nvSpPr>
        <p:spPr bwMode="auto">
          <a:xfrm>
            <a:off x="10972800" y="5181600"/>
            <a:ext cx="9144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defRPr/>
            </a:pPr>
            <a:fld id="{FA5E4AF6-845F-4397-82C3-8D56BEB15E98}" type="slidenum">
              <a:rPr lang="en-US" altLang="en-US" sz="2000" smtClean="0">
                <a:solidFill>
                  <a:srgbClr val="000000"/>
                </a:solidFill>
                <a:latin typeface="Verdana" panose="020B0604030504040204" pitchFamily="34" charset="0"/>
              </a:rPr>
              <a:pPr algn="ctr" fontAlgn="base">
                <a:spcBef>
                  <a:spcPct val="0"/>
                </a:spcBef>
                <a:spcAft>
                  <a:spcPct val="0"/>
                </a:spcAft>
                <a:defRPr/>
              </a:pPr>
              <a:t>‹#›</a:t>
            </a:fld>
            <a:endParaRPr lang="en-US" altLang="en-US" sz="2000" dirty="0" smtClean="0">
              <a:solidFill>
                <a:srgbClr val="000000"/>
              </a:solidFill>
              <a:latin typeface="Verdana" panose="020B0604030504040204" pitchFamily="34" charset="0"/>
            </a:endParaRPr>
          </a:p>
        </p:txBody>
      </p:sp>
    </p:spTree>
    <p:extLst>
      <p:ext uri="{BB962C8B-B14F-4D97-AF65-F5344CB8AC3E}">
        <p14:creationId xmlns:p14="http://schemas.microsoft.com/office/powerpoint/2010/main" val="276613025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4" descr="OFS_Mission BLANK slides.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6165965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0.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61.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61.xml"/></Relationships>
</file>

<file path=ppt/slides/_rels/slide44.xml.rels><?xml version="1.0" encoding="UTF-8" standalone="yes"?>
<Relationships xmlns="http://schemas.openxmlformats.org/package/2006/relationships"><Relationship Id="rId3" Type="http://schemas.openxmlformats.org/officeDocument/2006/relationships/hyperlink" Target="http://www.michigan.gov/ofs" TargetMode="External"/><Relationship Id="rId2" Type="http://schemas.openxmlformats.org/officeDocument/2006/relationships/notesSlide" Target="../notesSlides/notesSlide43.xml"/><Relationship Id="rId1" Type="http://schemas.openxmlformats.org/officeDocument/2006/relationships/slideLayout" Target="../slideLayouts/slideLayout6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7.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61.xml"/><Relationship Id="rId4" Type="http://schemas.openxmlformats.org/officeDocument/2006/relationships/image" Target="../media/image10.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1.xml"/></Relationships>
</file>

<file path=ppt/slides/_rels/slide49.xml.rels><?xml version="1.0" encoding="UTF-8" standalone="yes"?>
<Relationships xmlns="http://schemas.openxmlformats.org/package/2006/relationships"><Relationship Id="rId3" Type="http://schemas.openxmlformats.org/officeDocument/2006/relationships/hyperlink" Target="http://www.michigan.gov/ofs" TargetMode="External"/><Relationship Id="rId2" Type="http://schemas.openxmlformats.org/officeDocument/2006/relationships/notesSlide" Target="../notesSlides/notesSlide48.xml"/><Relationship Id="rId1" Type="http://schemas.openxmlformats.org/officeDocument/2006/relationships/slideLayout" Target="../slideLayouts/slideLayout46.xml"/><Relationship Id="rId4" Type="http://schemas.openxmlformats.org/officeDocument/2006/relationships/hyperlink" Target="http://www2.ed.gov/policy/elsec/leg/essa/faq/essa-faqs.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3" Type="http://schemas.openxmlformats.org/officeDocument/2006/relationships/hyperlink" Target="http://mi.gov/top10in10/" TargetMode="External"/><Relationship Id="rId2" Type="http://schemas.openxmlformats.org/officeDocument/2006/relationships/notesSlide" Target="../notesSlides/notesSlide49.xml"/><Relationship Id="rId1" Type="http://schemas.openxmlformats.org/officeDocument/2006/relationships/slideLayout" Target="../slideLayouts/slideLayout5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7078" y="1383977"/>
            <a:ext cx="10363200" cy="1470025"/>
          </a:xfrm>
        </p:spPr>
        <p:txBody>
          <a:bodyPr/>
          <a:lstStyle/>
          <a:p>
            <a:pPr eaLnBrk="1" hangingPunct="1">
              <a:spcBef>
                <a:spcPct val="50000"/>
              </a:spcBef>
            </a:pPr>
            <a:r>
              <a:rPr lang="en-US" altLang="en-US" b="1" dirty="0" smtClean="0">
                <a:solidFill>
                  <a:srgbClr val="FF0000"/>
                </a:solidFill>
                <a:latin typeface="Verdana" pitchFamily="34" charset="0"/>
              </a:rPr>
              <a:t>Office of </a:t>
            </a:r>
            <a:r>
              <a:rPr lang="en-US" altLang="en-US" b="1" dirty="0">
                <a:solidFill>
                  <a:srgbClr val="FF0000"/>
                </a:solidFill>
                <a:latin typeface="Verdana" pitchFamily="34" charset="0"/>
              </a:rPr>
              <a:t>Field Services  </a:t>
            </a:r>
            <a:br>
              <a:rPr lang="en-US" altLang="en-US" b="1" dirty="0">
                <a:solidFill>
                  <a:srgbClr val="FF0000"/>
                </a:solidFill>
                <a:latin typeface="Verdana" pitchFamily="34" charset="0"/>
              </a:rPr>
            </a:br>
            <a:r>
              <a:rPr lang="en-US" altLang="en-US" b="1" dirty="0">
                <a:solidFill>
                  <a:srgbClr val="FF0000"/>
                </a:solidFill>
                <a:latin typeface="Verdana" pitchFamily="34" charset="0"/>
              </a:rPr>
              <a:t>Spring Workshop</a:t>
            </a:r>
            <a:br>
              <a:rPr lang="en-US" altLang="en-US" b="1" dirty="0">
                <a:solidFill>
                  <a:srgbClr val="FF0000"/>
                </a:solidFill>
                <a:latin typeface="Verdana" pitchFamily="34" charset="0"/>
              </a:rPr>
            </a:br>
            <a:r>
              <a:rPr lang="en-US" altLang="en-US" b="1" dirty="0">
                <a:solidFill>
                  <a:srgbClr val="FF0000"/>
                </a:solidFill>
                <a:latin typeface="Verdana" pitchFamily="34" charset="0"/>
              </a:rPr>
              <a:t>2016</a:t>
            </a:r>
            <a:br>
              <a:rPr lang="en-US" altLang="en-US" b="1" dirty="0">
                <a:solidFill>
                  <a:srgbClr val="FF0000"/>
                </a:solidFill>
                <a:latin typeface="Verdana" pitchFamily="34" charset="0"/>
              </a:rPr>
            </a:br>
            <a:endParaRPr lang="en-US" dirty="0">
              <a:solidFill>
                <a:srgbClr val="FF0000"/>
              </a:solidFill>
            </a:endParaRPr>
          </a:p>
        </p:txBody>
      </p:sp>
    </p:spTree>
    <p:extLst>
      <p:ext uri="{BB962C8B-B14F-4D97-AF65-F5344CB8AC3E}">
        <p14:creationId xmlns:p14="http://schemas.microsoft.com/office/powerpoint/2010/main" val="12684305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437621"/>
          </a:xfrm>
        </p:spPr>
        <p:txBody>
          <a:bodyPr/>
          <a:lstStyle/>
          <a:p>
            <a:pPr algn="l">
              <a:defRPr/>
            </a:pPr>
            <a:r>
              <a:rPr lang="en-US" sz="4000" b="1" dirty="0">
                <a:solidFill>
                  <a:srgbClr val="FF0000"/>
                </a:solidFill>
                <a:latin typeface="Verdana" panose="020B0604030504040204" pitchFamily="34" charset="0"/>
                <a:ea typeface="Verdana" panose="020B0604030504040204" pitchFamily="34" charset="0"/>
                <a:cs typeface="Verdana" panose="020B0604030504040204" pitchFamily="34" charset="0"/>
              </a:rPr>
              <a:t>Test o</a:t>
            </a:r>
            <a:r>
              <a:rPr lang="en-US" sz="40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f Supplement Not </a:t>
            </a:r>
            <a:r>
              <a:rPr lang="en-US" sz="4000" b="1" dirty="0">
                <a:solidFill>
                  <a:srgbClr val="FF0000"/>
                </a:solidFill>
                <a:latin typeface="Verdana" panose="020B0604030504040204" pitchFamily="34" charset="0"/>
                <a:ea typeface="Verdana" panose="020B0604030504040204" pitchFamily="34" charset="0"/>
                <a:cs typeface="Verdana" panose="020B0604030504040204" pitchFamily="34" charset="0"/>
              </a:rPr>
              <a:t>Supplant</a:t>
            </a:r>
            <a:endParaRPr lang="en-US" sz="4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84996" name="Content Placeholder 2"/>
          <p:cNvSpPr>
            <a:spLocks noGrp="1"/>
          </p:cNvSpPr>
          <p:nvPr>
            <p:ph idx="1"/>
          </p:nvPr>
        </p:nvSpPr>
        <p:spPr bwMode="auto">
          <a:xfrm>
            <a:off x="609600" y="1975874"/>
            <a:ext cx="10165080" cy="367821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a:latin typeface="Verdana" panose="020B0604030504040204" pitchFamily="34" charset="0"/>
                <a:ea typeface="Verdana" panose="020B0604030504040204" pitchFamily="34" charset="0"/>
                <a:cs typeface="Verdana" panose="020B0604030504040204" pitchFamily="34" charset="0"/>
              </a:rPr>
              <a:t>Schools must meet the basic test of supplement not </a:t>
            </a:r>
            <a:r>
              <a:rPr lang="en-US" altLang="en-US" sz="2800" dirty="0" smtClean="0">
                <a:latin typeface="Verdana" panose="020B0604030504040204" pitchFamily="34" charset="0"/>
                <a:ea typeface="Verdana" panose="020B0604030504040204" pitchFamily="34" charset="0"/>
                <a:cs typeface="Verdana" panose="020B0604030504040204" pitchFamily="34" charset="0"/>
              </a:rPr>
              <a:t>supplant.</a:t>
            </a:r>
            <a:endParaRPr lang="en-US" altLang="en-US" sz="2800" dirty="0">
              <a:latin typeface="Verdana" panose="020B0604030504040204" pitchFamily="34" charset="0"/>
              <a:ea typeface="Verdana" panose="020B0604030504040204" pitchFamily="34" charset="0"/>
              <a:cs typeface="Verdana" panose="020B0604030504040204" pitchFamily="34" charset="0"/>
            </a:endParaRPr>
          </a:p>
          <a:p>
            <a:r>
              <a:rPr lang="en-US" altLang="en-US" sz="2800" dirty="0">
                <a:latin typeface="Verdana" panose="020B0604030504040204" pitchFamily="34" charset="0"/>
                <a:ea typeface="Verdana" panose="020B0604030504040204" pitchFamily="34" charset="0"/>
                <a:cs typeface="Verdana" panose="020B0604030504040204" pitchFamily="34" charset="0"/>
              </a:rPr>
              <a:t>An LEA is required by State or local law to provide funding for a specific purpose for all </a:t>
            </a:r>
            <a:r>
              <a:rPr lang="en-US" altLang="en-US" sz="2800" dirty="0" smtClean="0">
                <a:latin typeface="Verdana" panose="020B0604030504040204" pitchFamily="34" charset="0"/>
                <a:ea typeface="Verdana" panose="020B0604030504040204" pitchFamily="34" charset="0"/>
                <a:cs typeface="Verdana" panose="020B0604030504040204" pitchFamily="34" charset="0"/>
              </a:rPr>
              <a:t>students. </a:t>
            </a:r>
            <a:endParaRPr lang="en-US" altLang="en-US"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12879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6165"/>
            <a:ext cx="12192000" cy="1638679"/>
          </a:xfrm>
        </p:spPr>
        <p:txBody>
          <a:bodyPr/>
          <a:lstStyle/>
          <a:p>
            <a:pPr>
              <a:defRPr/>
            </a:pPr>
            <a:r>
              <a:rPr lang="en-US" sz="4000" b="1" dirty="0">
                <a:solidFill>
                  <a:srgbClr val="FF0000"/>
                </a:solidFill>
                <a:latin typeface="Verdana" panose="020B0604030504040204" pitchFamily="34" charset="0"/>
                <a:ea typeface="Verdana" panose="020B0604030504040204" pitchFamily="34" charset="0"/>
                <a:cs typeface="Verdana" panose="020B0604030504040204" pitchFamily="34" charset="0"/>
              </a:rPr>
              <a:t>Comprehensive Needs Assessment</a:t>
            </a:r>
          </a:p>
        </p:txBody>
      </p:sp>
      <p:sp>
        <p:nvSpPr>
          <p:cNvPr id="3" name="Content Placeholder 2"/>
          <p:cNvSpPr>
            <a:spLocks noGrp="1"/>
          </p:cNvSpPr>
          <p:nvPr>
            <p:ph idx="1"/>
          </p:nvPr>
        </p:nvSpPr>
        <p:spPr>
          <a:xfrm>
            <a:off x="1324303" y="1397721"/>
            <a:ext cx="8791247" cy="4057147"/>
          </a:xfrm>
        </p:spPr>
        <p:txBody>
          <a:bodyPr/>
          <a:lstStyle/>
          <a:p>
            <a:pPr>
              <a:defRPr/>
            </a:pPr>
            <a:r>
              <a:rPr lang="en-US" sz="2800" dirty="0">
                <a:latin typeface="Verdana" panose="020B0604030504040204" pitchFamily="34" charset="0"/>
                <a:ea typeface="Verdana" panose="020B0604030504040204" pitchFamily="34" charset="0"/>
                <a:cs typeface="Verdana" panose="020B0604030504040204" pitchFamily="34" charset="0"/>
              </a:rPr>
              <a:t>The needs assessment is critical to developing a schoolwide program, as </a:t>
            </a:r>
            <a:r>
              <a:rPr lang="en-US" sz="2800" b="1" dirty="0">
                <a:latin typeface="Verdana" panose="020B0604030504040204" pitchFamily="34" charset="0"/>
                <a:ea typeface="Verdana" panose="020B0604030504040204" pitchFamily="34" charset="0"/>
                <a:cs typeface="Verdana" panose="020B0604030504040204" pitchFamily="34" charset="0"/>
              </a:rPr>
              <a:t>it reveals the priority areas on which the program will </a:t>
            </a:r>
            <a:r>
              <a:rPr lang="en-US" sz="2800" b="1" dirty="0" smtClean="0">
                <a:latin typeface="Verdana" panose="020B0604030504040204" pitchFamily="34" charset="0"/>
                <a:ea typeface="Verdana" panose="020B0604030504040204" pitchFamily="34" charset="0"/>
                <a:cs typeface="Verdana" panose="020B0604030504040204" pitchFamily="34" charset="0"/>
              </a:rPr>
              <a:t>focus.</a:t>
            </a:r>
            <a:endParaRPr lang="en-US" sz="2800" dirty="0">
              <a:latin typeface="Verdana" panose="020B0604030504040204" pitchFamily="34" charset="0"/>
              <a:ea typeface="Verdana" panose="020B0604030504040204" pitchFamily="34" charset="0"/>
              <a:cs typeface="Verdana" panose="020B0604030504040204" pitchFamily="34" charset="0"/>
            </a:endParaRPr>
          </a:p>
          <a:p>
            <a:pPr>
              <a:defRPr/>
            </a:pPr>
            <a:r>
              <a:rPr lang="en-US" sz="2800" dirty="0">
                <a:latin typeface="Verdana" panose="020B0604030504040204" pitchFamily="34" charset="0"/>
                <a:ea typeface="Verdana" panose="020B0604030504040204" pitchFamily="34" charset="0"/>
                <a:cs typeface="Verdana" panose="020B0604030504040204" pitchFamily="34" charset="0"/>
              </a:rPr>
              <a:t>The needs assessment </a:t>
            </a:r>
            <a:r>
              <a:rPr lang="en-US" sz="2800" b="1" dirty="0">
                <a:latin typeface="Verdana" panose="020B0604030504040204" pitchFamily="34" charset="0"/>
                <a:ea typeface="Verdana" panose="020B0604030504040204" pitchFamily="34" charset="0"/>
                <a:cs typeface="Verdana" panose="020B0604030504040204" pitchFamily="34" charset="0"/>
              </a:rPr>
              <a:t>guides the development of the comprehensive schoolwide plan </a:t>
            </a:r>
            <a:r>
              <a:rPr lang="en-US" sz="2800" dirty="0">
                <a:latin typeface="Verdana" panose="020B0604030504040204" pitchFamily="34" charset="0"/>
                <a:ea typeface="Verdana" panose="020B0604030504040204" pitchFamily="34" charset="0"/>
                <a:cs typeface="Verdana" panose="020B0604030504040204" pitchFamily="34" charset="0"/>
              </a:rPr>
              <a:t>and suggests benchmarks for its </a:t>
            </a:r>
            <a:r>
              <a:rPr lang="en-US" sz="2800" dirty="0" smtClean="0">
                <a:latin typeface="Verdana" panose="020B0604030504040204" pitchFamily="34" charset="0"/>
                <a:ea typeface="Verdana" panose="020B0604030504040204" pitchFamily="34" charset="0"/>
                <a:cs typeface="Verdana" panose="020B0604030504040204" pitchFamily="34" charset="0"/>
              </a:rPr>
              <a:t>evaluation.</a:t>
            </a: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71133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738" y="343796"/>
            <a:ext cx="9565344" cy="1321080"/>
          </a:xfrm>
        </p:spPr>
        <p:txBody>
          <a:bodyPr/>
          <a:lstStyle/>
          <a:p>
            <a:pPr>
              <a:defRPr/>
            </a:pPr>
            <a:r>
              <a:rPr lang="en-US" sz="40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Approved Comprehensive School Improvement (Schoolwide) Plan</a:t>
            </a:r>
            <a:endParaRPr lang="en-US" sz="40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27652" name="Content Placeholder 2"/>
          <p:cNvSpPr>
            <a:spLocks noGrp="1"/>
          </p:cNvSpPr>
          <p:nvPr>
            <p:ph idx="1"/>
          </p:nvPr>
        </p:nvSpPr>
        <p:spPr bwMode="auto">
          <a:xfrm>
            <a:off x="546948" y="1986898"/>
            <a:ext cx="11116134" cy="291679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ltLang="en-US" dirty="0" smtClean="0">
                <a:latin typeface="Verdana" panose="020B0604030504040204" pitchFamily="34" charset="0"/>
                <a:ea typeface="Verdana" panose="020B0604030504040204" pitchFamily="34" charset="0"/>
                <a:cs typeface="Verdana" panose="020B0604030504040204" pitchFamily="34" charset="0"/>
              </a:rPr>
              <a:t>The school must develop a comprehensive school improvement (schoolwide) plan that describes how</a:t>
            </a:r>
            <a:br>
              <a:rPr lang="en-US" altLang="en-US" dirty="0" smtClean="0">
                <a:latin typeface="Verdana" panose="020B0604030504040204" pitchFamily="34" charset="0"/>
                <a:ea typeface="Verdana" panose="020B0604030504040204" pitchFamily="34" charset="0"/>
                <a:cs typeface="Verdana" panose="020B0604030504040204" pitchFamily="34" charset="0"/>
              </a:rPr>
            </a:br>
            <a:r>
              <a:rPr lang="en-US" altLang="en-US" b="1" dirty="0" smtClean="0">
                <a:latin typeface="Verdana" panose="020B0604030504040204" pitchFamily="34" charset="0"/>
                <a:ea typeface="Verdana" panose="020B0604030504040204" pitchFamily="34" charset="0"/>
                <a:cs typeface="Verdana" panose="020B0604030504040204" pitchFamily="34" charset="0"/>
              </a:rPr>
              <a:t>it will achieve the goals it has identified as a</a:t>
            </a:r>
            <a:br>
              <a:rPr lang="en-US" altLang="en-US" b="1" dirty="0" smtClean="0">
                <a:latin typeface="Verdana" panose="020B0604030504040204" pitchFamily="34" charset="0"/>
                <a:ea typeface="Verdana" panose="020B0604030504040204" pitchFamily="34" charset="0"/>
                <a:cs typeface="Verdana" panose="020B0604030504040204" pitchFamily="34" charset="0"/>
              </a:rPr>
            </a:br>
            <a:r>
              <a:rPr lang="en-US" altLang="en-US" b="1" dirty="0" smtClean="0">
                <a:latin typeface="Verdana" panose="020B0604030504040204" pitchFamily="34" charset="0"/>
                <a:ea typeface="Verdana" panose="020B0604030504040204" pitchFamily="34" charset="0"/>
                <a:cs typeface="Verdana" panose="020B0604030504040204" pitchFamily="34" charset="0"/>
              </a:rPr>
              <a:t>result of its needs assessment</a:t>
            </a:r>
            <a:r>
              <a:rPr lang="en-US" altLang="en-US" dirty="0" smtClean="0">
                <a:latin typeface="Verdana" panose="020B0604030504040204" pitchFamily="34" charset="0"/>
                <a:ea typeface="Verdana" panose="020B0604030504040204" pitchFamily="34" charset="0"/>
                <a:cs typeface="Verdana" panose="020B0604030504040204" pitchFamily="34" charset="0"/>
              </a:rPr>
              <a:t>.</a:t>
            </a:r>
            <a:r>
              <a:rPr lang="en-US" altLang="en-US" b="1" dirty="0" smtClean="0">
                <a:latin typeface="Verdana" panose="020B0604030504040204" pitchFamily="34" charset="0"/>
                <a:ea typeface="Verdana" panose="020B0604030504040204" pitchFamily="34" charset="0"/>
                <a:cs typeface="Verdana" panose="020B0604030504040204" pitchFamily="34" charset="0"/>
              </a:rPr>
              <a:t> </a:t>
            </a:r>
            <a:endParaRPr lang="en-US" altLang="en-US"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527138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179" y="197678"/>
            <a:ext cx="10972800" cy="1811903"/>
          </a:xfrm>
        </p:spPr>
        <p:txBody>
          <a:bodyPr/>
          <a:lstStyle/>
          <a:p>
            <a:pPr>
              <a:defRPr/>
            </a:pPr>
            <a:r>
              <a:rPr lang="en-US" sz="40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Annual Monitoring and Evaluation</a:t>
            </a:r>
            <a:endParaRPr lang="en-US" sz="40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528482" y="1453769"/>
            <a:ext cx="9086193" cy="3417990"/>
          </a:xfrm>
        </p:spPr>
        <p:txBody>
          <a:bodyPr/>
          <a:lstStyle/>
          <a:p>
            <a:pPr marL="0" indent="0">
              <a:buNone/>
              <a:defRPr/>
            </a:pPr>
            <a:r>
              <a:rPr lang="en-US" sz="2800" dirty="0" smtClean="0">
                <a:latin typeface="Verdana" panose="020B0604030504040204" pitchFamily="34" charset="0"/>
                <a:ea typeface="Verdana" panose="020B0604030504040204" pitchFamily="34" charset="0"/>
                <a:cs typeface="Verdana" panose="020B0604030504040204" pitchFamily="34" charset="0"/>
              </a:rPr>
              <a:t>The </a:t>
            </a:r>
            <a:r>
              <a:rPr lang="en-US" sz="2800" dirty="0">
                <a:latin typeface="Verdana" panose="020B0604030504040204" pitchFamily="34" charset="0"/>
                <a:ea typeface="Verdana" panose="020B0604030504040204" pitchFamily="34" charset="0"/>
                <a:cs typeface="Verdana" panose="020B0604030504040204" pitchFamily="34" charset="0"/>
              </a:rPr>
              <a:t>school must evaluate annually </a:t>
            </a:r>
            <a:r>
              <a:rPr lang="en-US" sz="2800" dirty="0" smtClean="0">
                <a:latin typeface="Verdana" panose="020B0604030504040204" pitchFamily="34" charset="0"/>
                <a:ea typeface="Verdana" panose="020B0604030504040204" pitchFamily="34" charset="0"/>
                <a:cs typeface="Verdana" panose="020B0604030504040204" pitchFamily="34" charset="0"/>
              </a:rPr>
              <a:t>the outcomes </a:t>
            </a:r>
            <a:r>
              <a:rPr lang="en-US" sz="2800" dirty="0">
                <a:latin typeface="Verdana" panose="020B0604030504040204" pitchFamily="34" charset="0"/>
                <a:ea typeface="Verdana" panose="020B0604030504040204" pitchFamily="34" charset="0"/>
                <a:cs typeface="Verdana" panose="020B0604030504040204" pitchFamily="34" charset="0"/>
              </a:rPr>
              <a:t>and the plan’s implementation to </a:t>
            </a:r>
            <a:r>
              <a:rPr lang="en-US" sz="2800" b="1" dirty="0">
                <a:latin typeface="Verdana" panose="020B0604030504040204" pitchFamily="34" charset="0"/>
                <a:ea typeface="Verdana" panose="020B0604030504040204" pitchFamily="34" charset="0"/>
                <a:cs typeface="Verdana" panose="020B0604030504040204" pitchFamily="34" charset="0"/>
              </a:rPr>
              <a:t>determine whether the academic achievement of all students, and particularly of low-achieving </a:t>
            </a:r>
            <a:r>
              <a:rPr lang="en-US" sz="2800" b="1" dirty="0" smtClean="0">
                <a:latin typeface="Verdana" panose="020B0604030504040204" pitchFamily="34" charset="0"/>
                <a:ea typeface="Verdana" panose="020B0604030504040204" pitchFamily="34" charset="0"/>
                <a:cs typeface="Verdana" panose="020B0604030504040204" pitchFamily="34" charset="0"/>
              </a:rPr>
              <a:t>subgroups, </a:t>
            </a:r>
            <a:r>
              <a:rPr lang="en-US" sz="2800" b="1" dirty="0">
                <a:latin typeface="Verdana" panose="020B0604030504040204" pitchFamily="34" charset="0"/>
                <a:ea typeface="Verdana" panose="020B0604030504040204" pitchFamily="34" charset="0"/>
                <a:cs typeface="Verdana" panose="020B0604030504040204" pitchFamily="34" charset="0"/>
              </a:rPr>
              <a:t>improved</a:t>
            </a:r>
            <a:r>
              <a:rPr lang="en-US" sz="2800" dirty="0">
                <a:latin typeface="Verdana" panose="020B0604030504040204" pitchFamily="34" charset="0"/>
                <a:ea typeface="Verdana" panose="020B0604030504040204" pitchFamily="34" charset="0"/>
                <a:cs typeface="Verdana" panose="020B0604030504040204" pitchFamily="34" charset="0"/>
              </a:rPr>
              <a:t>, whether the goals and objectives contained in the plan were </a:t>
            </a:r>
            <a:r>
              <a:rPr lang="en-US" sz="2800" dirty="0" smtClean="0">
                <a:latin typeface="Verdana" panose="020B0604030504040204" pitchFamily="34" charset="0"/>
                <a:ea typeface="Verdana" panose="020B0604030504040204" pitchFamily="34" charset="0"/>
                <a:cs typeface="Verdana" panose="020B0604030504040204" pitchFamily="34" charset="0"/>
              </a:rPr>
              <a:t>achieved, </a:t>
            </a:r>
            <a:br>
              <a:rPr lang="en-US" sz="2800" dirty="0" smtClean="0">
                <a:latin typeface="Verdana" panose="020B0604030504040204" pitchFamily="34" charset="0"/>
                <a:ea typeface="Verdana" panose="020B0604030504040204" pitchFamily="34" charset="0"/>
                <a:cs typeface="Verdana" panose="020B0604030504040204" pitchFamily="34" charset="0"/>
              </a:rPr>
            </a:br>
            <a:r>
              <a:rPr lang="en-US" sz="2800" dirty="0" smtClean="0">
                <a:latin typeface="Verdana" panose="020B0604030504040204" pitchFamily="34" charset="0"/>
                <a:ea typeface="Verdana" panose="020B0604030504040204" pitchFamily="34" charset="0"/>
                <a:cs typeface="Verdana" panose="020B0604030504040204" pitchFamily="34" charset="0"/>
              </a:rPr>
              <a:t>and if the plan is still appropriate </a:t>
            </a:r>
            <a:r>
              <a:rPr lang="en-US" sz="2800" dirty="0">
                <a:latin typeface="Verdana" panose="020B0604030504040204" pitchFamily="34" charset="0"/>
                <a:ea typeface="Verdana" panose="020B0604030504040204" pitchFamily="34" charset="0"/>
                <a:cs typeface="Verdana" panose="020B0604030504040204" pitchFamily="34" charset="0"/>
              </a:rPr>
              <a:t>as </a:t>
            </a:r>
            <a:r>
              <a:rPr lang="en-US" sz="2800" dirty="0" smtClean="0">
                <a:latin typeface="Verdana" panose="020B0604030504040204" pitchFamily="34" charset="0"/>
                <a:ea typeface="Verdana" panose="020B0604030504040204" pitchFamily="34" charset="0"/>
                <a:cs typeface="Verdana" panose="020B0604030504040204" pitchFamily="34" charset="0"/>
              </a:rPr>
              <a:t>written.</a:t>
            </a:r>
            <a:endParaRPr lang="en-US" sz="2800" dirty="0">
              <a:latin typeface="Verdana" panose="020B0604030504040204" pitchFamily="34" charset="0"/>
              <a:ea typeface="Verdana" panose="020B0604030504040204" pitchFamily="34" charset="0"/>
              <a:cs typeface="Verdana" panose="020B0604030504040204" pitchFamily="34" charset="0"/>
            </a:endParaRPr>
          </a:p>
          <a:p>
            <a:pPr marL="0" indent="0">
              <a:buNone/>
              <a:defRPr/>
            </a:pPr>
            <a:endParaRPr lang="en-US" sz="2800" dirty="0"/>
          </a:p>
        </p:txBody>
      </p:sp>
    </p:spTree>
    <p:extLst>
      <p:ext uri="{BB962C8B-B14F-4D97-AF65-F5344CB8AC3E}">
        <p14:creationId xmlns:p14="http://schemas.microsoft.com/office/powerpoint/2010/main" val="3499368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74638"/>
            <a:ext cx="12192000" cy="860479"/>
          </a:xfrm>
        </p:spPr>
        <p:txBody>
          <a:bodyPr/>
          <a:lstStyle/>
          <a:p>
            <a:r>
              <a:rPr lang="en-US" sz="40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Next Steps</a:t>
            </a:r>
            <a:endParaRPr lang="en-US" sz="40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349469" y="1135117"/>
            <a:ext cx="11493062" cy="4147007"/>
          </a:xfrm>
        </p:spPr>
        <p:txBody>
          <a:bodyPr/>
          <a:lstStyle/>
          <a:p>
            <a:pPr marL="0" indent="0">
              <a:buNone/>
            </a:pPr>
            <a:r>
              <a:rPr lang="en-US" dirty="0" smtClean="0">
                <a:latin typeface="Verdana" panose="020B0604030504040204" pitchFamily="34" charset="0"/>
                <a:ea typeface="Verdana" panose="020B0604030504040204" pitchFamily="34" charset="0"/>
                <a:cs typeface="Verdana" panose="020B0604030504040204" pitchFamily="34" charset="0"/>
              </a:rPr>
              <a:t>If you choose to participate in Title I, Part A Schoolwide Flexibility:</a:t>
            </a:r>
          </a:p>
          <a:p>
            <a:r>
              <a:rPr lang="en-US" dirty="0" smtClean="0">
                <a:latin typeface="Verdana" panose="020B0604030504040204" pitchFamily="34" charset="0"/>
                <a:ea typeface="Verdana" panose="020B0604030504040204" pitchFamily="34" charset="0"/>
                <a:cs typeface="Verdana" panose="020B0604030504040204" pitchFamily="34" charset="0"/>
              </a:rPr>
              <a:t>Indicate “Participate in Title I, Part A Schoolwide Flexibility” status in the Title I School Selection (TISS).</a:t>
            </a:r>
          </a:p>
          <a:p>
            <a:r>
              <a:rPr lang="en-US" dirty="0" smtClean="0">
                <a:latin typeface="Verdana" panose="020B0604030504040204" pitchFamily="34" charset="0"/>
                <a:ea typeface="Verdana" panose="020B0604030504040204" pitchFamily="34" charset="0"/>
                <a:cs typeface="Verdana" panose="020B0604030504040204" pitchFamily="34" charset="0"/>
              </a:rPr>
              <a:t>Complete and upload Title I, Part A Schoolwide Flexibility templates1 and 3 in the Consolidated Application.</a:t>
            </a:r>
          </a:p>
        </p:txBody>
      </p:sp>
    </p:spTree>
    <p:extLst>
      <p:ext uri="{BB962C8B-B14F-4D97-AF65-F5344CB8AC3E}">
        <p14:creationId xmlns:p14="http://schemas.microsoft.com/office/powerpoint/2010/main" val="3076358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332266"/>
            <a:ext cx="10972800" cy="1244286"/>
          </a:xfrm>
        </p:spPr>
        <p:txBody>
          <a:bodyPr/>
          <a:lstStyle/>
          <a:p>
            <a:r>
              <a:rPr lang="en-US" sz="40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Remember-Conferring With Your Stakeholders Is Critical!</a:t>
            </a:r>
            <a:endParaRPr lang="en-US" sz="40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740979" y="1788733"/>
            <a:ext cx="10710041" cy="3429000"/>
          </a:xfrm>
        </p:spPr>
        <p:txBody>
          <a:bodyPr/>
          <a:lstStyle/>
          <a:p>
            <a:pPr marL="0" indent="0">
              <a:buNone/>
            </a:pPr>
            <a:r>
              <a:rPr lang="en-US" dirty="0" smtClean="0"/>
              <a:t>Who are the school-level stakeholders needed to help ensure success in implementing schoolwide flexibility in your district?</a:t>
            </a:r>
            <a:endParaRPr lang="en-US" dirty="0"/>
          </a:p>
        </p:txBody>
      </p:sp>
    </p:spTree>
    <p:extLst>
      <p:ext uri="{BB962C8B-B14F-4D97-AF65-F5344CB8AC3E}">
        <p14:creationId xmlns:p14="http://schemas.microsoft.com/office/powerpoint/2010/main" val="30149856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17638"/>
            <a:ext cx="10972800" cy="1143000"/>
          </a:xfrm>
        </p:spPr>
        <p:txBody>
          <a:bodyPr/>
          <a:lstStyle/>
          <a:p>
            <a:r>
              <a:rPr lang="en-US" sz="40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Every Student Succeeds Act (ESSA) Update</a:t>
            </a:r>
            <a:endParaRPr lang="en-US" sz="40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17060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ESSA Updates</a:t>
            </a:r>
            <a:endParaRPr lang="en-US" b="1" dirty="0">
              <a:solidFill>
                <a:srgbClr val="FF0000"/>
              </a:solidFill>
            </a:endParaRPr>
          </a:p>
        </p:txBody>
      </p:sp>
      <p:sp>
        <p:nvSpPr>
          <p:cNvPr id="3" name="Content Placeholder 2"/>
          <p:cNvSpPr>
            <a:spLocks noGrp="1"/>
          </p:cNvSpPr>
          <p:nvPr>
            <p:ph idx="1"/>
          </p:nvPr>
        </p:nvSpPr>
        <p:spPr/>
        <p:txBody>
          <a:bodyPr/>
          <a:lstStyle/>
          <a:p>
            <a:r>
              <a:rPr lang="en-US" sz="2800" dirty="0" smtClean="0"/>
              <a:t>“Dear Colleague” letter sent from USED to state departments of education on January 28, 2016.</a:t>
            </a:r>
          </a:p>
          <a:p>
            <a:r>
              <a:rPr lang="en-US" sz="2800" dirty="0" smtClean="0"/>
              <a:t>2016-17 will be a transition year except for a few key items.</a:t>
            </a:r>
          </a:p>
          <a:p>
            <a:r>
              <a:rPr lang="en-US" sz="2800" dirty="0" smtClean="0"/>
              <a:t>Formula grants will be made the same way for 2016-17 as they were for 2015-16.</a:t>
            </a:r>
          </a:p>
          <a:p>
            <a:r>
              <a:rPr lang="en-US" sz="2800" dirty="0" smtClean="0"/>
              <a:t>LEAs will operate under the procedures and requirements for formula grants that were in place for 2015-16.</a:t>
            </a:r>
            <a:endParaRPr lang="en-US" sz="2800" dirty="0"/>
          </a:p>
        </p:txBody>
      </p:sp>
    </p:spTree>
    <p:extLst>
      <p:ext uri="{BB962C8B-B14F-4D97-AF65-F5344CB8AC3E}">
        <p14:creationId xmlns:p14="http://schemas.microsoft.com/office/powerpoint/2010/main" val="3072179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solidFill>
                  <a:srgbClr val="FF0000"/>
                </a:solidFill>
              </a:rPr>
              <a:t>ESSA Updates</a:t>
            </a:r>
            <a:endParaRPr lang="en-US" b="1" dirty="0">
              <a:solidFill>
                <a:srgbClr val="FF0000"/>
              </a:solidFill>
            </a:endParaRPr>
          </a:p>
        </p:txBody>
      </p:sp>
      <p:sp>
        <p:nvSpPr>
          <p:cNvPr id="6" name="Content Placeholder 5"/>
          <p:cNvSpPr>
            <a:spLocks noGrp="1"/>
          </p:cNvSpPr>
          <p:nvPr>
            <p:ph idx="1"/>
          </p:nvPr>
        </p:nvSpPr>
        <p:spPr>
          <a:xfrm>
            <a:off x="609600" y="1234757"/>
            <a:ext cx="10972800" cy="4121013"/>
          </a:xfrm>
        </p:spPr>
        <p:txBody>
          <a:bodyPr/>
          <a:lstStyle/>
          <a:p>
            <a:r>
              <a:rPr lang="en-US" sz="2600" dirty="0" smtClean="0"/>
              <a:t>Elimination </a:t>
            </a:r>
            <a:r>
              <a:rPr lang="en-US" sz="2600" dirty="0"/>
              <a:t>of “highly qualified” </a:t>
            </a:r>
            <a:r>
              <a:rPr lang="en-US" sz="2600" dirty="0" smtClean="0"/>
              <a:t>(HQ) requirement </a:t>
            </a:r>
            <a:r>
              <a:rPr lang="en-US" sz="2600" dirty="0"/>
              <a:t>for all teachers of core academic subjects (Section 1119) and requirement to create and implement an improvement plan for LEAs not making progress toward all teachers being “HQ</a:t>
            </a:r>
            <a:r>
              <a:rPr lang="en-US" sz="2600" dirty="0" smtClean="0"/>
              <a:t>”.</a:t>
            </a:r>
            <a:endParaRPr lang="en-US" sz="2600" dirty="0"/>
          </a:p>
          <a:p>
            <a:r>
              <a:rPr lang="en-US" sz="2600" dirty="0" smtClean="0"/>
              <a:t>HQ </a:t>
            </a:r>
            <a:r>
              <a:rPr lang="en-US" sz="2600" dirty="0"/>
              <a:t>requirements are in </a:t>
            </a:r>
            <a:r>
              <a:rPr lang="en-US" sz="2600" dirty="0" smtClean="0"/>
              <a:t>place through </a:t>
            </a:r>
            <a:r>
              <a:rPr lang="en-US" sz="2600" dirty="0"/>
              <a:t>the end of 2015-16 school year per USED.  They remain in place </a:t>
            </a:r>
            <a:r>
              <a:rPr lang="en-US" sz="2600" dirty="0" smtClean="0"/>
              <a:t>for teachers under State Board of Education </a:t>
            </a:r>
            <a:r>
              <a:rPr lang="en-US" sz="2600" dirty="0"/>
              <a:t>policy until further </a:t>
            </a:r>
            <a:r>
              <a:rPr lang="en-US" sz="2600" dirty="0" smtClean="0"/>
              <a:t>notice…through </a:t>
            </a:r>
            <a:r>
              <a:rPr lang="en-US" sz="2600" dirty="0"/>
              <a:t>the 2016-17 school year, at </a:t>
            </a:r>
            <a:r>
              <a:rPr lang="en-US" sz="2600" dirty="0" smtClean="0"/>
              <a:t>least.</a:t>
            </a:r>
          </a:p>
          <a:p>
            <a:r>
              <a:rPr lang="en-US" sz="2600" dirty="0"/>
              <a:t>LEAs do not need to ensure paraprofessionals meet certain </a:t>
            </a:r>
            <a:r>
              <a:rPr lang="en-US" sz="2600" dirty="0" smtClean="0"/>
              <a:t>qualifications.</a:t>
            </a:r>
            <a:endParaRPr lang="en-US" sz="2600" dirty="0"/>
          </a:p>
          <a:p>
            <a:pPr marL="0" indent="0">
              <a:buNone/>
            </a:pPr>
            <a:endParaRPr lang="en-US" sz="2600" dirty="0"/>
          </a:p>
        </p:txBody>
      </p:sp>
    </p:spTree>
    <p:extLst>
      <p:ext uri="{BB962C8B-B14F-4D97-AF65-F5344CB8AC3E}">
        <p14:creationId xmlns:p14="http://schemas.microsoft.com/office/powerpoint/2010/main" val="30003497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solidFill>
                  <a:srgbClr val="FF0000"/>
                </a:solidFill>
              </a:rPr>
              <a:t>ESSA Updates</a:t>
            </a:r>
            <a:endParaRPr lang="en-US" b="1" dirty="0">
              <a:solidFill>
                <a:srgbClr val="FF0000"/>
              </a:solidFill>
            </a:endParaRPr>
          </a:p>
        </p:txBody>
      </p:sp>
      <p:sp>
        <p:nvSpPr>
          <p:cNvPr id="6" name="Content Placeholder 5"/>
          <p:cNvSpPr>
            <a:spLocks noGrp="1"/>
          </p:cNvSpPr>
          <p:nvPr>
            <p:ph idx="1"/>
          </p:nvPr>
        </p:nvSpPr>
        <p:spPr>
          <a:xfrm>
            <a:off x="609600" y="1239864"/>
            <a:ext cx="10972800" cy="3799524"/>
          </a:xfrm>
        </p:spPr>
        <p:txBody>
          <a:bodyPr/>
          <a:lstStyle/>
          <a:p>
            <a:r>
              <a:rPr lang="en-US" sz="2600" dirty="0" smtClean="0"/>
              <a:t>LEAs </a:t>
            </a:r>
            <a:r>
              <a:rPr lang="en-US" sz="2600" dirty="0"/>
              <a:t>must continue to ensure that poor and minority children are not taught at higher rates than other children by inexperienced, unqualified, or out-of-field teachers (ESEA Section 1111(b)(8)(C</a:t>
            </a:r>
            <a:r>
              <a:rPr lang="en-US" sz="2600" dirty="0" smtClean="0"/>
              <a:t>)). Requirement will stay in effect during the 2016-17 school year.</a:t>
            </a:r>
          </a:p>
          <a:p>
            <a:r>
              <a:rPr lang="en-US" sz="2600" dirty="0" smtClean="0"/>
              <a:t>LEAs need not notify parents when a child has been assigned to, or has been taught for four or more consecutive weeks by a teacher who is not highly qualified.</a:t>
            </a:r>
          </a:p>
          <a:p>
            <a:pPr marL="0" indent="0">
              <a:buNone/>
            </a:pPr>
            <a:endParaRPr lang="en-US" sz="2600" dirty="0"/>
          </a:p>
          <a:p>
            <a:endParaRPr lang="en-US" sz="2800" dirty="0"/>
          </a:p>
        </p:txBody>
      </p:sp>
    </p:spTree>
    <p:extLst>
      <p:ext uri="{BB962C8B-B14F-4D97-AF65-F5344CB8AC3E}">
        <p14:creationId xmlns:p14="http://schemas.microsoft.com/office/powerpoint/2010/main" val="345539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12192000" cy="914400"/>
          </a:xfrm>
        </p:spPr>
        <p:txBody>
          <a:bodyPr/>
          <a:lstStyle/>
          <a:p>
            <a:r>
              <a:rPr lang="en-US" sz="40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Overview </a:t>
            </a:r>
            <a:r>
              <a:rPr lang="en-US" sz="4000" b="1" dirty="0">
                <a:solidFill>
                  <a:srgbClr val="FF0000"/>
                </a:solidFill>
                <a:latin typeface="Verdana" panose="020B0604030504040204" pitchFamily="34" charset="0"/>
                <a:ea typeface="Verdana" panose="020B0604030504040204" pitchFamily="34" charset="0"/>
                <a:cs typeface="Verdana" panose="020B0604030504040204" pitchFamily="34" charset="0"/>
              </a:rPr>
              <a:t>of Today’s Agenda</a:t>
            </a:r>
            <a:r>
              <a:rPr lang="en-US" sz="4000" b="1" dirty="0">
                <a:solidFill>
                  <a:srgbClr val="FF0000"/>
                </a:solidFill>
              </a:rPr>
              <a:t/>
            </a:r>
            <a:br>
              <a:rPr lang="en-US" sz="4000" b="1" dirty="0">
                <a:solidFill>
                  <a:srgbClr val="FF0000"/>
                </a:solidFill>
              </a:rPr>
            </a:br>
            <a:r>
              <a:rPr lang="en-US" sz="4000" b="1" dirty="0">
                <a:solidFill>
                  <a:srgbClr val="FF0000"/>
                </a:solidFill>
              </a:rPr>
              <a:t/>
            </a:r>
            <a:br>
              <a:rPr lang="en-US" sz="4000" b="1" dirty="0">
                <a:solidFill>
                  <a:srgbClr val="FF0000"/>
                </a:solidFill>
              </a:rPr>
            </a:br>
            <a:endParaRPr lang="en-US" sz="4000" b="1" dirty="0">
              <a:solidFill>
                <a:srgbClr val="FF0000"/>
              </a:solidFill>
            </a:endParaRPr>
          </a:p>
        </p:txBody>
      </p:sp>
      <p:sp>
        <p:nvSpPr>
          <p:cNvPr id="3" name="Content Placeholder 2"/>
          <p:cNvSpPr>
            <a:spLocks noGrp="1"/>
          </p:cNvSpPr>
          <p:nvPr>
            <p:ph idx="1"/>
          </p:nvPr>
        </p:nvSpPr>
        <p:spPr>
          <a:xfrm>
            <a:off x="2771937" y="761999"/>
            <a:ext cx="7040880" cy="4672149"/>
          </a:xfrm>
        </p:spPr>
        <p:txBody>
          <a:bodyPr/>
          <a:lstStyle/>
          <a:p>
            <a:pPr marL="0" indent="0">
              <a:buNone/>
            </a:pPr>
            <a:endParaRPr lang="en-US" sz="2800" dirty="0"/>
          </a:p>
          <a:p>
            <a:r>
              <a:rPr lang="en-US" sz="2800" dirty="0" smtClean="0">
                <a:latin typeface="Verdana" panose="020B0604030504040204" pitchFamily="34" charset="0"/>
                <a:ea typeface="Verdana" panose="020B0604030504040204" pitchFamily="34" charset="0"/>
                <a:cs typeface="Verdana" panose="020B0604030504040204" pitchFamily="34" charset="0"/>
              </a:rPr>
              <a:t>Participant Activity</a:t>
            </a:r>
          </a:p>
          <a:p>
            <a:r>
              <a:rPr lang="en-US" sz="2800" dirty="0" smtClean="0">
                <a:latin typeface="Verdana" panose="020B0604030504040204" pitchFamily="34" charset="0"/>
                <a:ea typeface="Verdana" panose="020B0604030504040204" pitchFamily="34" charset="0"/>
                <a:cs typeface="Verdana" panose="020B0604030504040204" pitchFamily="34" charset="0"/>
              </a:rPr>
              <a:t>Title I, Part A Schoolwide Flexibility</a:t>
            </a:r>
          </a:p>
          <a:p>
            <a:pPr lvl="0"/>
            <a:r>
              <a:rPr lang="en-US" sz="2800" dirty="0" smtClean="0">
                <a:latin typeface="Verdana" panose="020B0604030504040204" pitchFamily="34" charset="0"/>
                <a:ea typeface="Verdana" panose="020B0604030504040204" pitchFamily="34" charset="0"/>
                <a:cs typeface="Verdana" panose="020B0604030504040204" pitchFamily="34" charset="0"/>
              </a:rPr>
              <a:t>Every Student Succeeds Act (ESSA) Updates</a:t>
            </a:r>
          </a:p>
          <a:p>
            <a:pPr lvl="0"/>
            <a:r>
              <a:rPr lang="en-US" sz="2800" dirty="0" smtClean="0">
                <a:latin typeface="Verdana" panose="020B0604030504040204" pitchFamily="34" charset="0"/>
                <a:ea typeface="Verdana" panose="020B0604030504040204" pitchFamily="34" charset="0"/>
                <a:cs typeface="Verdana" panose="020B0604030504040204" pitchFamily="34" charset="0"/>
              </a:rPr>
              <a:t>Common </a:t>
            </a:r>
            <a:r>
              <a:rPr lang="en-US" sz="2800" dirty="0">
                <a:latin typeface="Verdana" panose="020B0604030504040204" pitchFamily="34" charset="0"/>
                <a:ea typeface="Verdana" panose="020B0604030504040204" pitchFamily="34" charset="0"/>
                <a:cs typeface="Verdana" panose="020B0604030504040204" pitchFamily="34" charset="0"/>
              </a:rPr>
              <a:t>Fiscal Findings </a:t>
            </a:r>
            <a:endParaRPr lang="en-US" sz="2800" dirty="0" smtClean="0">
              <a:latin typeface="Verdana" panose="020B0604030504040204" pitchFamily="34" charset="0"/>
              <a:ea typeface="Verdana" panose="020B0604030504040204" pitchFamily="34" charset="0"/>
              <a:cs typeface="Verdana" panose="020B0604030504040204" pitchFamily="34" charset="0"/>
            </a:endParaRPr>
          </a:p>
          <a:p>
            <a:pPr lvl="0"/>
            <a:r>
              <a:rPr lang="en-US" sz="2800" dirty="0" smtClean="0">
                <a:latin typeface="Verdana" panose="020B0604030504040204" pitchFamily="34" charset="0"/>
                <a:ea typeface="Verdana" panose="020B0604030504040204" pitchFamily="34" charset="0"/>
                <a:cs typeface="Verdana" panose="020B0604030504040204" pitchFamily="34" charset="0"/>
              </a:rPr>
              <a:t>31a Updates</a:t>
            </a:r>
            <a:endParaRPr lang="en-US" sz="2800" dirty="0">
              <a:latin typeface="Verdana" panose="020B0604030504040204" pitchFamily="34" charset="0"/>
              <a:ea typeface="Verdana" panose="020B0604030504040204" pitchFamily="34" charset="0"/>
              <a:cs typeface="Verdana" panose="020B0604030504040204" pitchFamily="34" charset="0"/>
            </a:endParaRPr>
          </a:p>
          <a:p>
            <a:pPr lvl="0"/>
            <a:r>
              <a:rPr lang="en-US" sz="2800" dirty="0">
                <a:latin typeface="Verdana" panose="020B0604030504040204" pitchFamily="34" charset="0"/>
                <a:ea typeface="Verdana" panose="020B0604030504040204" pitchFamily="34" charset="0"/>
                <a:cs typeface="Verdana" panose="020B0604030504040204" pitchFamily="34" charset="0"/>
              </a:rPr>
              <a:t>Application </a:t>
            </a:r>
            <a:r>
              <a:rPr lang="en-US" sz="2800" dirty="0" smtClean="0">
                <a:latin typeface="Verdana" panose="020B0604030504040204" pitchFamily="34" charset="0"/>
                <a:ea typeface="Verdana" panose="020B0604030504040204" pitchFamily="34" charset="0"/>
                <a:cs typeface="Verdana" panose="020B0604030504040204" pitchFamily="34" charset="0"/>
              </a:rPr>
              <a:t>Changes</a:t>
            </a:r>
          </a:p>
          <a:p>
            <a:r>
              <a:rPr lang="en-US" sz="2800" dirty="0" smtClean="0">
                <a:latin typeface="Verdana" panose="020B0604030504040204" pitchFamily="34" charset="0"/>
                <a:ea typeface="Verdana" panose="020B0604030504040204" pitchFamily="34" charset="0"/>
                <a:cs typeface="Verdana" panose="020B0604030504040204" pitchFamily="34" charset="0"/>
              </a:rPr>
              <a:t>General </a:t>
            </a:r>
            <a:r>
              <a:rPr lang="en-US" sz="2800" dirty="0">
                <a:latin typeface="Verdana" panose="020B0604030504040204" pitchFamily="34" charset="0"/>
                <a:ea typeface="Verdana" panose="020B0604030504040204" pitchFamily="34" charset="0"/>
                <a:cs typeface="Verdana" panose="020B0604030504040204" pitchFamily="34" charset="0"/>
              </a:rPr>
              <a:t>Questions/Comments</a:t>
            </a:r>
          </a:p>
          <a:p>
            <a:pPr marL="0" indent="0">
              <a:buNone/>
            </a:pPr>
            <a:endParaRPr lang="en-US" sz="2800" b="1" dirty="0"/>
          </a:p>
        </p:txBody>
      </p:sp>
    </p:spTree>
    <p:extLst>
      <p:ext uri="{BB962C8B-B14F-4D97-AF65-F5344CB8AC3E}">
        <p14:creationId xmlns:p14="http://schemas.microsoft.com/office/powerpoint/2010/main" val="35000401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solidFill>
                  <a:srgbClr val="FF0000"/>
                </a:solidFill>
              </a:rPr>
              <a:t>Title III ESSA Updates</a:t>
            </a:r>
            <a:endParaRPr lang="en-US" b="1" dirty="0">
              <a:solidFill>
                <a:srgbClr val="FF0000"/>
              </a:solidFill>
            </a:endParaRPr>
          </a:p>
        </p:txBody>
      </p:sp>
      <p:sp>
        <p:nvSpPr>
          <p:cNvPr id="6" name="Content Placeholder 5"/>
          <p:cNvSpPr>
            <a:spLocks noGrp="1"/>
          </p:cNvSpPr>
          <p:nvPr>
            <p:ph idx="1"/>
          </p:nvPr>
        </p:nvSpPr>
        <p:spPr>
          <a:xfrm>
            <a:off x="609600" y="1321420"/>
            <a:ext cx="10972800" cy="3429000"/>
          </a:xfrm>
        </p:spPr>
        <p:txBody>
          <a:bodyPr/>
          <a:lstStyle/>
          <a:p>
            <a:r>
              <a:rPr lang="en-US" sz="2600" dirty="0"/>
              <a:t>Title III Annual Measurable Achievement Objectives (AMAOs) determinations are on hold for </a:t>
            </a:r>
            <a:r>
              <a:rPr lang="en-US" sz="2600" dirty="0" smtClean="0"/>
              <a:t>2014-15 </a:t>
            </a:r>
            <a:r>
              <a:rPr lang="en-US" sz="2600" dirty="0"/>
              <a:t>and </a:t>
            </a:r>
            <a:r>
              <a:rPr lang="en-US" sz="2600" dirty="0" smtClean="0"/>
              <a:t>2015-16</a:t>
            </a:r>
            <a:r>
              <a:rPr lang="en-US" sz="2600" dirty="0"/>
              <a:t>. An LEA that was implementing an improvement plan in the 2015-2016 school year (or earlier), must continue to implement the improvement plan in the 2016-2017 school year. </a:t>
            </a:r>
            <a:endParaRPr lang="en-US" sz="2600" dirty="0" smtClean="0"/>
          </a:p>
          <a:p>
            <a:r>
              <a:rPr lang="en-US" sz="2600" dirty="0"/>
              <a:t>LEAs receiving Title III funds do not need to provide notice to parents for not meeting AMAOs if such determinations were made for </a:t>
            </a:r>
            <a:r>
              <a:rPr lang="en-US" sz="2600" dirty="0" smtClean="0"/>
              <a:t>2014-15</a:t>
            </a:r>
            <a:r>
              <a:rPr lang="en-US" sz="2600" dirty="0"/>
              <a:t>.  In Michigan, the last AMAO calculations were completed for </a:t>
            </a:r>
            <a:r>
              <a:rPr lang="en-US" sz="2600" dirty="0" smtClean="0"/>
              <a:t>2013-14 </a:t>
            </a:r>
            <a:r>
              <a:rPr lang="en-US" sz="2600" dirty="0"/>
              <a:t>and notices to parents were still required. </a:t>
            </a:r>
          </a:p>
          <a:p>
            <a:endParaRPr lang="en-US" sz="2600" dirty="0" smtClean="0"/>
          </a:p>
        </p:txBody>
      </p:sp>
    </p:spTree>
    <p:extLst>
      <p:ext uri="{BB962C8B-B14F-4D97-AF65-F5344CB8AC3E}">
        <p14:creationId xmlns:p14="http://schemas.microsoft.com/office/powerpoint/2010/main" val="36036522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009"/>
            <a:ext cx="10972800" cy="1143000"/>
          </a:xfrm>
        </p:spPr>
        <p:txBody>
          <a:bodyPr/>
          <a:lstStyle/>
          <a:p>
            <a:r>
              <a:rPr lang="en-US" b="1" dirty="0" smtClean="0">
                <a:solidFill>
                  <a:srgbClr val="FF0000"/>
                </a:solidFill>
              </a:rPr>
              <a:t>McKinney-Vento ESSA Updates</a:t>
            </a:r>
            <a:endParaRPr lang="en-US" b="1" dirty="0">
              <a:solidFill>
                <a:srgbClr val="FF0000"/>
              </a:solidFill>
            </a:endParaRPr>
          </a:p>
        </p:txBody>
      </p:sp>
      <p:sp>
        <p:nvSpPr>
          <p:cNvPr id="3" name="Content Placeholder 2"/>
          <p:cNvSpPr>
            <a:spLocks noGrp="1"/>
          </p:cNvSpPr>
          <p:nvPr>
            <p:ph idx="1"/>
          </p:nvPr>
        </p:nvSpPr>
        <p:spPr>
          <a:xfrm>
            <a:off x="544260" y="1021910"/>
            <a:ext cx="11038140" cy="4694852"/>
          </a:xfrm>
        </p:spPr>
        <p:txBody>
          <a:bodyPr/>
          <a:lstStyle/>
          <a:p>
            <a:r>
              <a:rPr lang="en-US" dirty="0" smtClean="0"/>
              <a:t>McKinney-Vento (M-V) students attending </a:t>
            </a:r>
            <a:r>
              <a:rPr lang="en-US" u="sng" dirty="0" smtClean="0"/>
              <a:t>any</a:t>
            </a:r>
            <a:r>
              <a:rPr lang="en-US" dirty="0" smtClean="0"/>
              <a:t> school in the LEA are automatically eligible for Title I, Part A services.</a:t>
            </a:r>
          </a:p>
          <a:p>
            <a:r>
              <a:rPr lang="en-US" dirty="0" smtClean="0"/>
              <a:t>District Improvement Plans must:</a:t>
            </a:r>
          </a:p>
          <a:p>
            <a:pPr lvl="1"/>
            <a:r>
              <a:rPr lang="en-US" dirty="0" smtClean="0"/>
              <a:t>Include timely and meaningful consultation with the M-V liaison</a:t>
            </a:r>
          </a:p>
          <a:p>
            <a:pPr lvl="1"/>
            <a:r>
              <a:rPr lang="en-US" dirty="0" smtClean="0"/>
              <a:t>Be coordinated with M-V programs</a:t>
            </a:r>
          </a:p>
          <a:p>
            <a:pPr lvl="1"/>
            <a:r>
              <a:rPr lang="en-US" dirty="0" smtClean="0"/>
              <a:t>Describe the services provided to M-V students, including with reserved funds, to support their enrollment, attendance, and success</a:t>
            </a:r>
            <a:endParaRPr lang="en-US" dirty="0"/>
          </a:p>
        </p:txBody>
      </p:sp>
    </p:spTree>
    <p:extLst>
      <p:ext uri="{BB962C8B-B14F-4D97-AF65-F5344CB8AC3E}">
        <p14:creationId xmlns:p14="http://schemas.microsoft.com/office/powerpoint/2010/main" val="31051900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907" y="163801"/>
            <a:ext cx="10972800" cy="1143000"/>
          </a:xfrm>
        </p:spPr>
        <p:txBody>
          <a:bodyPr/>
          <a:lstStyle/>
          <a:p>
            <a:r>
              <a:rPr lang="en-US" b="1" dirty="0">
                <a:solidFill>
                  <a:srgbClr val="FF0000"/>
                </a:solidFill>
              </a:rPr>
              <a:t>McKinney-Vento ESSA </a:t>
            </a:r>
            <a:r>
              <a:rPr lang="en-US" b="1" dirty="0" smtClean="0">
                <a:solidFill>
                  <a:srgbClr val="FF0000"/>
                </a:solidFill>
              </a:rPr>
              <a:t>Updates</a:t>
            </a:r>
            <a:endParaRPr lang="en-US" b="1" dirty="0">
              <a:solidFill>
                <a:srgbClr val="FF0000"/>
              </a:solidFill>
            </a:endParaRPr>
          </a:p>
        </p:txBody>
      </p:sp>
      <p:sp>
        <p:nvSpPr>
          <p:cNvPr id="3" name="Content Placeholder 2"/>
          <p:cNvSpPr>
            <a:spLocks noGrp="1"/>
          </p:cNvSpPr>
          <p:nvPr>
            <p:ph idx="1"/>
          </p:nvPr>
        </p:nvSpPr>
        <p:spPr>
          <a:xfrm>
            <a:off x="609600" y="1306800"/>
            <a:ext cx="10970107" cy="4345853"/>
          </a:xfrm>
        </p:spPr>
        <p:txBody>
          <a:bodyPr/>
          <a:lstStyle/>
          <a:p>
            <a:r>
              <a:rPr lang="en-US" sz="2800" dirty="0" smtClean="0"/>
              <a:t>As </a:t>
            </a:r>
            <a:r>
              <a:rPr lang="en-US" sz="2800" dirty="0"/>
              <a:t>of Dec. 10, 2016 – </a:t>
            </a:r>
            <a:r>
              <a:rPr lang="en-US" sz="2800" i="1" dirty="0"/>
              <a:t>“Awaiting foster care placement”</a:t>
            </a:r>
            <a:r>
              <a:rPr lang="en-US" sz="2800" dirty="0"/>
              <a:t> is removed from </a:t>
            </a:r>
            <a:r>
              <a:rPr lang="en-US" sz="2800" dirty="0" smtClean="0"/>
              <a:t>M-V </a:t>
            </a:r>
            <a:r>
              <a:rPr lang="en-US" sz="2800" dirty="0"/>
              <a:t>Law, and foster youth will no longer be identified as “Homeless,” though </a:t>
            </a:r>
            <a:r>
              <a:rPr lang="en-US" sz="2800" dirty="0" smtClean="0"/>
              <a:t>M-V </a:t>
            </a:r>
            <a:r>
              <a:rPr lang="en-US" sz="2800" dirty="0"/>
              <a:t>services must continue through 2016-17 </a:t>
            </a:r>
            <a:r>
              <a:rPr lang="en-US" sz="2800" dirty="0" smtClean="0"/>
              <a:t>SY.</a:t>
            </a:r>
            <a:endParaRPr lang="en-US" sz="2800" dirty="0"/>
          </a:p>
          <a:p>
            <a:r>
              <a:rPr lang="en-US" sz="2800" dirty="0" smtClean="0"/>
              <a:t>Effective </a:t>
            </a:r>
            <a:r>
              <a:rPr lang="en-US" sz="2800" dirty="0"/>
              <a:t>July 1, 2017 (implementation in 2017/18 school year): </a:t>
            </a:r>
            <a:r>
              <a:rPr lang="en-US" sz="2800" dirty="0" smtClean="0"/>
              <a:t>All </a:t>
            </a:r>
            <a:r>
              <a:rPr lang="en-US" sz="2800" dirty="0"/>
              <a:t>children in any level </a:t>
            </a:r>
            <a:r>
              <a:rPr lang="en-US" sz="2800" dirty="0" smtClean="0"/>
              <a:t>of </a:t>
            </a:r>
            <a:r>
              <a:rPr lang="en-US" sz="2800" dirty="0"/>
              <a:t>foster care are to be supported through Title I, </a:t>
            </a:r>
            <a:r>
              <a:rPr lang="en-US" sz="2800" dirty="0" smtClean="0"/>
              <a:t>NOT M-V.</a:t>
            </a:r>
          </a:p>
          <a:p>
            <a:r>
              <a:rPr lang="en-US" sz="2800" dirty="0" smtClean="0"/>
              <a:t>For 2016-17, Districts receiving Title I funds must continue to reserve funds for homeless students in non-Title I buildings.</a:t>
            </a:r>
            <a:endParaRPr lang="en-US" sz="2800" dirty="0"/>
          </a:p>
        </p:txBody>
      </p:sp>
    </p:spTree>
    <p:extLst>
      <p:ext uri="{BB962C8B-B14F-4D97-AF65-F5344CB8AC3E}">
        <p14:creationId xmlns:p14="http://schemas.microsoft.com/office/powerpoint/2010/main" val="699470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907" y="163801"/>
            <a:ext cx="10972800" cy="1143000"/>
          </a:xfrm>
        </p:spPr>
        <p:txBody>
          <a:bodyPr/>
          <a:lstStyle/>
          <a:p>
            <a:r>
              <a:rPr lang="en-US" b="1" dirty="0">
                <a:solidFill>
                  <a:srgbClr val="FF0000"/>
                </a:solidFill>
              </a:rPr>
              <a:t>McKinney-Vento ESSA </a:t>
            </a:r>
            <a:r>
              <a:rPr lang="en-US" b="1" dirty="0" smtClean="0">
                <a:solidFill>
                  <a:srgbClr val="FF0000"/>
                </a:solidFill>
              </a:rPr>
              <a:t>Updates</a:t>
            </a:r>
            <a:endParaRPr lang="en-US" b="1" dirty="0">
              <a:solidFill>
                <a:srgbClr val="FF0000"/>
              </a:solidFill>
            </a:endParaRPr>
          </a:p>
        </p:txBody>
      </p:sp>
      <p:sp>
        <p:nvSpPr>
          <p:cNvPr id="3" name="Content Placeholder 2"/>
          <p:cNvSpPr>
            <a:spLocks noGrp="1"/>
          </p:cNvSpPr>
          <p:nvPr>
            <p:ph idx="1"/>
          </p:nvPr>
        </p:nvSpPr>
        <p:spPr>
          <a:xfrm>
            <a:off x="609600" y="1306800"/>
            <a:ext cx="10970107" cy="4345853"/>
          </a:xfrm>
        </p:spPr>
        <p:txBody>
          <a:bodyPr/>
          <a:lstStyle/>
          <a:p>
            <a:r>
              <a:rPr lang="en-US" dirty="0" smtClean="0"/>
              <a:t>Title I changes related to M-V Homeless Education are effective July 1, 2017.</a:t>
            </a:r>
          </a:p>
          <a:p>
            <a:pPr lvl="1">
              <a:buFont typeface="Courier New" panose="02070309020205020404" pitchFamily="49" charset="0"/>
              <a:buChar char="o"/>
            </a:pPr>
            <a:r>
              <a:rPr lang="en-US" dirty="0" smtClean="0"/>
              <a:t>SEA must have a State Coordinator for the Education of Foster Youth</a:t>
            </a:r>
          </a:p>
          <a:p>
            <a:pPr lvl="1">
              <a:buFont typeface="Courier New" panose="02070309020205020404" pitchFamily="49" charset="0"/>
              <a:buChar char="o"/>
            </a:pPr>
            <a:r>
              <a:rPr lang="en-US" dirty="0" smtClean="0"/>
              <a:t>State Child Welfare Agency (DHHS) will be responsible for providing transportation for foster youth to schools of origin, when in the best interests of the student</a:t>
            </a:r>
          </a:p>
          <a:p>
            <a:pPr lvl="1">
              <a:buFont typeface="Courier New" panose="02070309020205020404" pitchFamily="49" charset="0"/>
              <a:buChar char="o"/>
            </a:pPr>
            <a:r>
              <a:rPr lang="en-US" dirty="0" smtClean="0"/>
              <a:t>State Report Cards will include disaggregated graduation rates and academic achievement of homeless and foster youth</a:t>
            </a:r>
          </a:p>
        </p:txBody>
      </p:sp>
    </p:spTree>
    <p:extLst>
      <p:ext uri="{BB962C8B-B14F-4D97-AF65-F5344CB8AC3E}">
        <p14:creationId xmlns:p14="http://schemas.microsoft.com/office/powerpoint/2010/main" val="541732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907" y="163801"/>
            <a:ext cx="10972800" cy="1143000"/>
          </a:xfrm>
        </p:spPr>
        <p:txBody>
          <a:bodyPr/>
          <a:lstStyle/>
          <a:p>
            <a:r>
              <a:rPr lang="en-US" sz="3600" b="1" dirty="0" smtClean="0">
                <a:solidFill>
                  <a:srgbClr val="FF0000"/>
                </a:solidFill>
              </a:rPr>
              <a:t>Additional Functions Required for M-V District Liaisons</a:t>
            </a:r>
            <a:endParaRPr lang="en-US" sz="3600" b="1" dirty="0">
              <a:solidFill>
                <a:srgbClr val="FF0000"/>
              </a:solidFill>
            </a:endParaRPr>
          </a:p>
        </p:txBody>
      </p:sp>
      <p:sp>
        <p:nvSpPr>
          <p:cNvPr id="3" name="Content Placeholder 2"/>
          <p:cNvSpPr>
            <a:spLocks noGrp="1"/>
          </p:cNvSpPr>
          <p:nvPr>
            <p:ph idx="1"/>
          </p:nvPr>
        </p:nvSpPr>
        <p:spPr>
          <a:xfrm>
            <a:off x="606907" y="1306801"/>
            <a:ext cx="10970107" cy="4021077"/>
          </a:xfrm>
        </p:spPr>
        <p:txBody>
          <a:bodyPr/>
          <a:lstStyle/>
          <a:p>
            <a:pPr>
              <a:buFont typeface="Arial" panose="020B0604020202020204" pitchFamily="34" charset="0"/>
              <a:buChar char="•"/>
            </a:pPr>
            <a:r>
              <a:rPr lang="en-US" dirty="0" smtClean="0"/>
              <a:t>LEA must ensure the time and capacity of the liaison to perform required duties.</a:t>
            </a:r>
          </a:p>
          <a:p>
            <a:pPr>
              <a:buFont typeface="Arial" panose="020B0604020202020204" pitchFamily="34" charset="0"/>
              <a:buChar char="•"/>
            </a:pPr>
            <a:r>
              <a:rPr lang="en-US" dirty="0" smtClean="0"/>
              <a:t>Public notice of educational rights must be in a form/manner that is understandable.</a:t>
            </a:r>
          </a:p>
          <a:p>
            <a:pPr>
              <a:buFont typeface="Arial" panose="020B0604020202020204" pitchFamily="34" charset="0"/>
              <a:buChar char="•"/>
            </a:pPr>
            <a:r>
              <a:rPr lang="en-US" dirty="0" smtClean="0"/>
              <a:t>Ensure school personnel providing any services under   M-V receive professional learning and other support.</a:t>
            </a:r>
          </a:p>
          <a:p>
            <a:pPr>
              <a:buFont typeface="Arial" panose="020B0604020202020204" pitchFamily="34" charset="0"/>
              <a:buChar char="•"/>
            </a:pPr>
            <a:r>
              <a:rPr lang="en-US" dirty="0" smtClean="0"/>
              <a:t>MDE will be providing support.  Information will be coming later.</a:t>
            </a:r>
          </a:p>
        </p:txBody>
      </p:sp>
    </p:spTree>
    <p:extLst>
      <p:ext uri="{BB962C8B-B14F-4D97-AF65-F5344CB8AC3E}">
        <p14:creationId xmlns:p14="http://schemas.microsoft.com/office/powerpoint/2010/main" val="1639267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907" y="340659"/>
            <a:ext cx="10972800" cy="966142"/>
          </a:xfrm>
        </p:spPr>
        <p:txBody>
          <a:bodyPr/>
          <a:lstStyle/>
          <a:p>
            <a:r>
              <a:rPr lang="en-US" sz="3200" b="1" dirty="0" smtClean="0">
                <a:solidFill>
                  <a:srgbClr val="FF0000"/>
                </a:solidFill>
              </a:rPr>
              <a:t>Additional Functions Required for M-V District Liaisons</a:t>
            </a:r>
            <a:endParaRPr lang="en-US" sz="3200" b="1" dirty="0">
              <a:solidFill>
                <a:srgbClr val="FF0000"/>
              </a:solidFill>
            </a:endParaRPr>
          </a:p>
        </p:txBody>
      </p:sp>
      <p:sp>
        <p:nvSpPr>
          <p:cNvPr id="3" name="Content Placeholder 2"/>
          <p:cNvSpPr>
            <a:spLocks noGrp="1"/>
          </p:cNvSpPr>
          <p:nvPr>
            <p:ph idx="1"/>
          </p:nvPr>
        </p:nvSpPr>
        <p:spPr>
          <a:xfrm>
            <a:off x="609600" y="1306801"/>
            <a:ext cx="10970107" cy="4021077"/>
          </a:xfrm>
        </p:spPr>
        <p:txBody>
          <a:bodyPr/>
          <a:lstStyle/>
          <a:p>
            <a:pPr>
              <a:buFont typeface="Arial" panose="020B0604020202020204" pitchFamily="34" charset="0"/>
              <a:buChar char="•"/>
            </a:pPr>
            <a:r>
              <a:rPr lang="en-US" sz="2800" dirty="0"/>
              <a:t>Ensure Unaccompanied Homeless Youth are immediately enrolled and informed of independent status for FAFSA, as well as providing verification of that </a:t>
            </a:r>
            <a:r>
              <a:rPr lang="en-US" sz="2800" dirty="0" smtClean="0"/>
              <a:t>status.</a:t>
            </a:r>
            <a:endParaRPr lang="en-US" sz="2800" dirty="0"/>
          </a:p>
          <a:p>
            <a:pPr>
              <a:buFont typeface="Arial" panose="020B0604020202020204" pitchFamily="34" charset="0"/>
              <a:buChar char="•"/>
            </a:pPr>
            <a:r>
              <a:rPr lang="en-US" sz="2800" dirty="0"/>
              <a:t>Liaisons who receive appropriate training may now affirm eligibility of family or youth for HUD Housing </a:t>
            </a:r>
            <a:r>
              <a:rPr lang="en-US" sz="2800" dirty="0" smtClean="0"/>
              <a:t>Assistance.</a:t>
            </a:r>
            <a:endParaRPr lang="en-US" sz="2800" dirty="0"/>
          </a:p>
          <a:p>
            <a:pPr>
              <a:buFont typeface="Arial" panose="020B0604020202020204" pitchFamily="34" charset="0"/>
              <a:buChar char="•"/>
            </a:pPr>
            <a:r>
              <a:rPr lang="en-US" sz="2800" dirty="0"/>
              <a:t>LEAs must demonstrate they have reviewed and revised, developed and implemented policies and procedures to eliminate barriers to the identification, enrollment retention, and success of homeless children and </a:t>
            </a:r>
            <a:r>
              <a:rPr lang="en-US" sz="2800" dirty="0" smtClean="0"/>
              <a:t>youth.</a:t>
            </a:r>
            <a:endParaRPr lang="en-US" sz="2800" dirty="0"/>
          </a:p>
        </p:txBody>
      </p:sp>
    </p:spTree>
    <p:extLst>
      <p:ext uri="{BB962C8B-B14F-4D97-AF65-F5344CB8AC3E}">
        <p14:creationId xmlns:p14="http://schemas.microsoft.com/office/powerpoint/2010/main" val="1380432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93512"/>
            <a:ext cx="10363200" cy="1470025"/>
          </a:xfrm>
        </p:spPr>
        <p:txBody>
          <a:bodyPr/>
          <a:lstStyle/>
          <a:p>
            <a:r>
              <a:rPr lang="en-US" altLang="en-US" dirty="0">
                <a:solidFill>
                  <a:srgbClr val="FF0000"/>
                </a:solidFill>
                <a:latin typeface="Verdana" panose="020B0604030504040204" pitchFamily="34" charset="0"/>
              </a:rPr>
              <a:t> </a:t>
            </a:r>
            <a:r>
              <a:rPr lang="en-US" altLang="en-US" b="1" dirty="0">
                <a:solidFill>
                  <a:srgbClr val="FF0000"/>
                </a:solidFill>
                <a:latin typeface="Verdana" panose="020B0604030504040204" pitchFamily="34" charset="0"/>
              </a:rPr>
              <a:t>Office of Field Services</a:t>
            </a:r>
            <a:br>
              <a:rPr lang="en-US" altLang="en-US" b="1" dirty="0">
                <a:solidFill>
                  <a:srgbClr val="FF0000"/>
                </a:solidFill>
                <a:latin typeface="Verdana" panose="020B0604030504040204" pitchFamily="34" charset="0"/>
              </a:rPr>
            </a:br>
            <a:r>
              <a:rPr lang="en-US" altLang="en-US" b="1" dirty="0">
                <a:solidFill>
                  <a:srgbClr val="FF0000"/>
                </a:solidFill>
                <a:latin typeface="Verdana" panose="020B0604030504040204" pitchFamily="34" charset="0"/>
              </a:rPr>
              <a:t>   Common Findings During </a:t>
            </a:r>
            <a:br>
              <a:rPr lang="en-US" altLang="en-US" b="1" dirty="0">
                <a:solidFill>
                  <a:srgbClr val="FF0000"/>
                </a:solidFill>
                <a:latin typeface="Verdana" panose="020B0604030504040204" pitchFamily="34" charset="0"/>
              </a:rPr>
            </a:br>
            <a:r>
              <a:rPr lang="en-US" altLang="en-US" b="1" dirty="0">
                <a:solidFill>
                  <a:srgbClr val="FF0000"/>
                </a:solidFill>
                <a:latin typeface="Verdana" panose="020B0604030504040204" pitchFamily="34" charset="0"/>
              </a:rPr>
              <a:t>Fiscal Review Process</a:t>
            </a:r>
            <a:br>
              <a:rPr lang="en-US" altLang="en-US" b="1" dirty="0">
                <a:solidFill>
                  <a:srgbClr val="FF0000"/>
                </a:solidFill>
                <a:latin typeface="Verdana" panose="020B0604030504040204" pitchFamily="34" charset="0"/>
              </a:rPr>
            </a:br>
            <a:endParaRPr lang="en-US" dirty="0"/>
          </a:p>
        </p:txBody>
      </p:sp>
      <p:sp>
        <p:nvSpPr>
          <p:cNvPr id="3" name="Subtitle 2"/>
          <p:cNvSpPr>
            <a:spLocks noGrp="1"/>
          </p:cNvSpPr>
          <p:nvPr>
            <p:ph type="subTitle" idx="1"/>
          </p:nvPr>
        </p:nvSpPr>
        <p:spPr>
          <a:xfrm>
            <a:off x="1828800" y="3584614"/>
            <a:ext cx="8534400" cy="2054186"/>
          </a:xfrm>
        </p:spPr>
        <p:txBody>
          <a:bodyPr/>
          <a:lstStyle/>
          <a:p>
            <a:pPr>
              <a:spcBef>
                <a:spcPct val="0"/>
              </a:spcBef>
            </a:pPr>
            <a:r>
              <a:rPr lang="en-US" altLang="en-US" dirty="0">
                <a:solidFill>
                  <a:srgbClr val="000000"/>
                </a:solidFill>
                <a:latin typeface="Verdana" panose="020B0604030504040204" pitchFamily="34" charset="0"/>
              </a:rPr>
              <a:t>Juan Suasto</a:t>
            </a:r>
          </a:p>
          <a:p>
            <a:pPr>
              <a:spcBef>
                <a:spcPct val="0"/>
              </a:spcBef>
            </a:pPr>
            <a:r>
              <a:rPr lang="en-US" altLang="en-US" dirty="0">
                <a:solidFill>
                  <a:srgbClr val="000000"/>
                </a:solidFill>
                <a:latin typeface="Verdana" panose="020B0604030504040204" pitchFamily="34" charset="0"/>
              </a:rPr>
              <a:t>May 2016</a:t>
            </a:r>
          </a:p>
          <a:p>
            <a:endParaRPr lang="en-US" dirty="0"/>
          </a:p>
        </p:txBody>
      </p:sp>
    </p:spTree>
    <p:extLst>
      <p:ext uri="{BB962C8B-B14F-4D97-AF65-F5344CB8AC3E}">
        <p14:creationId xmlns:p14="http://schemas.microsoft.com/office/powerpoint/2010/main" val="15155386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bwMode="auto">
          <a:xfrm>
            <a:off x="0" y="274638"/>
            <a:ext cx="12191999" cy="9366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b="1" dirty="0">
                <a:solidFill>
                  <a:srgbClr val="FF0000"/>
                </a:solidFill>
                <a:latin typeface="Verdana" panose="020B0604030504040204" pitchFamily="34" charset="0"/>
              </a:rPr>
              <a:t>Common Findings</a:t>
            </a:r>
          </a:p>
        </p:txBody>
      </p:sp>
      <p:sp>
        <p:nvSpPr>
          <p:cNvPr id="62467" name="Rectangle 1"/>
          <p:cNvSpPr>
            <a:spLocks noChangeArrowheads="1"/>
          </p:cNvSpPr>
          <p:nvPr/>
        </p:nvSpPr>
        <p:spPr bwMode="auto">
          <a:xfrm>
            <a:off x="470451" y="1211263"/>
            <a:ext cx="11251095" cy="3108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25425" indent="-22542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buFont typeface="Arial" panose="020B0604020202020204" pitchFamily="34" charset="0"/>
              <a:buChar char="•"/>
              <a:defRPr/>
            </a:pPr>
            <a:r>
              <a:rPr lang="en-US" altLang="en-US" sz="2800" dirty="0">
                <a:solidFill>
                  <a:srgbClr val="000000"/>
                </a:solidFill>
                <a:latin typeface="Verdana" panose="020B0604030504040204" pitchFamily="34" charset="0"/>
              </a:rPr>
              <a:t>Obligation </a:t>
            </a:r>
            <a:r>
              <a:rPr lang="en-US" altLang="en-US" sz="2800" dirty="0" smtClean="0">
                <a:solidFill>
                  <a:srgbClr val="000000"/>
                </a:solidFill>
                <a:latin typeface="Verdana" panose="020B0604030504040204" pitchFamily="34" charset="0"/>
              </a:rPr>
              <a:t>date </a:t>
            </a:r>
            <a:r>
              <a:rPr lang="en-US" altLang="en-US" sz="2800" dirty="0">
                <a:solidFill>
                  <a:srgbClr val="000000"/>
                </a:solidFill>
                <a:latin typeface="Verdana" panose="020B0604030504040204" pitchFamily="34" charset="0"/>
              </a:rPr>
              <a:t>of the Consolidated </a:t>
            </a:r>
            <a:r>
              <a:rPr lang="en-US" altLang="en-US" sz="2800" dirty="0" smtClean="0">
                <a:solidFill>
                  <a:srgbClr val="000000"/>
                </a:solidFill>
                <a:latin typeface="Verdana" panose="020B0604030504040204" pitchFamily="34" charset="0"/>
              </a:rPr>
              <a:t>Application.</a:t>
            </a:r>
          </a:p>
          <a:p>
            <a:pPr fontAlgn="base">
              <a:spcBef>
                <a:spcPct val="0"/>
              </a:spcBef>
              <a:spcAft>
                <a:spcPct val="0"/>
              </a:spcAft>
              <a:buFont typeface="Arial" panose="020B0604020202020204" pitchFamily="34" charset="0"/>
              <a:buChar char="•"/>
              <a:defRPr/>
            </a:pPr>
            <a:r>
              <a:rPr lang="en-US" altLang="en-US" sz="2800" dirty="0" smtClean="0">
                <a:solidFill>
                  <a:srgbClr val="000000"/>
                </a:solidFill>
                <a:latin typeface="Verdana" panose="020B0604030504040204" pitchFamily="34" charset="0"/>
              </a:rPr>
              <a:t>10</a:t>
            </a:r>
            <a:r>
              <a:rPr lang="en-US" altLang="en-US" sz="2800" dirty="0">
                <a:solidFill>
                  <a:srgbClr val="000000"/>
                </a:solidFill>
                <a:latin typeface="Verdana" panose="020B0604030504040204" pitchFamily="34" charset="0"/>
              </a:rPr>
              <a:t>% </a:t>
            </a:r>
            <a:r>
              <a:rPr lang="en-US" altLang="en-US" sz="2800" dirty="0" smtClean="0">
                <a:solidFill>
                  <a:srgbClr val="000000"/>
                </a:solidFill>
                <a:latin typeface="Verdana" panose="020B0604030504040204" pitchFamily="34" charset="0"/>
              </a:rPr>
              <a:t>deviation </a:t>
            </a:r>
            <a:r>
              <a:rPr lang="en-US" altLang="en-US" sz="2800" dirty="0">
                <a:solidFill>
                  <a:srgbClr val="000000"/>
                </a:solidFill>
                <a:latin typeface="Verdana" panose="020B0604030504040204" pitchFamily="34" charset="0"/>
              </a:rPr>
              <a:t>of expenditures </a:t>
            </a:r>
            <a:r>
              <a:rPr lang="en-US" altLang="en-US" sz="2800" dirty="0" smtClean="0">
                <a:solidFill>
                  <a:srgbClr val="000000"/>
                </a:solidFill>
                <a:latin typeface="Verdana" panose="020B0604030504040204" pitchFamily="34" charset="0"/>
              </a:rPr>
              <a:t>(Prior Approval document posted </a:t>
            </a:r>
            <a:r>
              <a:rPr lang="en-US" altLang="en-US" sz="2800" dirty="0">
                <a:solidFill>
                  <a:srgbClr val="000000"/>
                </a:solidFill>
                <a:latin typeface="Verdana" panose="020B0604030504040204" pitchFamily="34" charset="0"/>
              </a:rPr>
              <a:t>on </a:t>
            </a:r>
            <a:r>
              <a:rPr lang="en-US" altLang="en-US" sz="2800" dirty="0" smtClean="0">
                <a:solidFill>
                  <a:srgbClr val="000000"/>
                </a:solidFill>
                <a:latin typeface="Verdana" panose="020B0604030504040204" pitchFamily="34" charset="0"/>
              </a:rPr>
              <a:t>Office of Field Services website).</a:t>
            </a:r>
          </a:p>
          <a:p>
            <a:pPr fontAlgn="base">
              <a:spcBef>
                <a:spcPct val="0"/>
              </a:spcBef>
              <a:spcAft>
                <a:spcPct val="0"/>
              </a:spcAft>
              <a:buFont typeface="Arial" panose="020B0604020202020204" pitchFamily="34" charset="0"/>
              <a:buChar char="•"/>
              <a:defRPr/>
            </a:pPr>
            <a:r>
              <a:rPr lang="en-US" altLang="en-US" sz="2800" dirty="0" smtClean="0">
                <a:solidFill>
                  <a:srgbClr val="000000"/>
                </a:solidFill>
                <a:latin typeface="Verdana" panose="020B0604030504040204" pitchFamily="34" charset="0"/>
              </a:rPr>
              <a:t>Lack </a:t>
            </a:r>
            <a:r>
              <a:rPr lang="en-US" altLang="en-US" sz="2800" dirty="0">
                <a:solidFill>
                  <a:srgbClr val="000000"/>
                </a:solidFill>
                <a:latin typeface="Verdana" panose="020B0604030504040204" pitchFamily="34" charset="0"/>
              </a:rPr>
              <a:t>of policies and procedures to </a:t>
            </a:r>
            <a:r>
              <a:rPr lang="en-US" altLang="en-US" sz="2800" dirty="0" smtClean="0">
                <a:solidFill>
                  <a:srgbClr val="000000"/>
                </a:solidFill>
                <a:latin typeface="Verdana" panose="020B0604030504040204" pitchFamily="34" charset="0"/>
              </a:rPr>
              <a:t>ensure proper </a:t>
            </a:r>
            <a:r>
              <a:rPr lang="en-US" altLang="en-US" sz="2800" dirty="0">
                <a:solidFill>
                  <a:srgbClr val="000000"/>
                </a:solidFill>
                <a:latin typeface="Verdana" panose="020B0604030504040204" pitchFamily="34" charset="0"/>
              </a:rPr>
              <a:t>internal controls are in place, implemented, and properly </a:t>
            </a:r>
            <a:r>
              <a:rPr lang="en-US" altLang="en-US" sz="2800" dirty="0" smtClean="0">
                <a:solidFill>
                  <a:srgbClr val="000000"/>
                </a:solidFill>
                <a:latin typeface="Verdana" panose="020B0604030504040204" pitchFamily="34" charset="0"/>
              </a:rPr>
              <a:t>monitored.</a:t>
            </a:r>
          </a:p>
          <a:p>
            <a:pPr fontAlgn="base">
              <a:spcBef>
                <a:spcPct val="0"/>
              </a:spcBef>
              <a:spcAft>
                <a:spcPct val="0"/>
              </a:spcAft>
              <a:buFont typeface="Arial" panose="020B0604020202020204" pitchFamily="34" charset="0"/>
              <a:buChar char="•"/>
              <a:defRPr/>
            </a:pPr>
            <a:r>
              <a:rPr lang="en-US" altLang="en-US" sz="2800" dirty="0" smtClean="0">
                <a:solidFill>
                  <a:srgbClr val="000000"/>
                </a:solidFill>
                <a:latin typeface="Verdana" panose="020B0604030504040204" pitchFamily="34" charset="0"/>
              </a:rPr>
              <a:t>Written </a:t>
            </a:r>
            <a:r>
              <a:rPr lang="en-US" altLang="en-US" sz="2800" dirty="0">
                <a:solidFill>
                  <a:srgbClr val="000000"/>
                </a:solidFill>
                <a:latin typeface="Verdana" panose="020B0604030504040204" pitchFamily="34" charset="0"/>
              </a:rPr>
              <a:t>procedures (and policies) are not detailed and specific to the </a:t>
            </a:r>
            <a:r>
              <a:rPr lang="en-US" altLang="en-US" sz="2800" dirty="0" smtClean="0">
                <a:solidFill>
                  <a:srgbClr val="000000"/>
                </a:solidFill>
                <a:latin typeface="Verdana" panose="020B0604030504040204" pitchFamily="34" charset="0"/>
              </a:rPr>
              <a:t>LEA.</a:t>
            </a:r>
            <a:endParaRPr lang="en-US" altLang="en-US" sz="280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36366537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bwMode="auto">
          <a:xfrm>
            <a:off x="0" y="304800"/>
            <a:ext cx="12192000" cy="68580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b="1" dirty="0">
                <a:solidFill>
                  <a:srgbClr val="FF0000"/>
                </a:solidFill>
                <a:latin typeface="Verdana" panose="020B0604030504040204" pitchFamily="34" charset="0"/>
              </a:rPr>
              <a:t>Common Findings</a:t>
            </a:r>
          </a:p>
        </p:txBody>
      </p:sp>
      <p:sp>
        <p:nvSpPr>
          <p:cNvPr id="21507" name="Rectangle 1"/>
          <p:cNvSpPr>
            <a:spLocks noChangeArrowheads="1"/>
          </p:cNvSpPr>
          <p:nvPr/>
        </p:nvSpPr>
        <p:spPr bwMode="auto">
          <a:xfrm>
            <a:off x="371061" y="1328531"/>
            <a:ext cx="11449878" cy="3970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defRPr>
            </a:lvl1pPr>
            <a:lvl2pPr marL="682625" indent="-225425">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buFont typeface="Arial" panose="020B0604020202020204" pitchFamily="34" charset="0"/>
              <a:buChar char="•"/>
            </a:pPr>
            <a:r>
              <a:rPr lang="en-US" altLang="en-US" sz="2800" dirty="0">
                <a:solidFill>
                  <a:srgbClr val="000000"/>
                </a:solidFill>
                <a:latin typeface="Verdana" panose="020B0604030504040204" pitchFamily="34" charset="0"/>
              </a:rPr>
              <a:t>Proof of criminal background checks </a:t>
            </a:r>
            <a:r>
              <a:rPr lang="en-US" altLang="en-US" sz="2800" dirty="0" smtClean="0">
                <a:solidFill>
                  <a:srgbClr val="000000"/>
                </a:solidFill>
                <a:latin typeface="Verdana" panose="020B0604030504040204" pitchFamily="34" charset="0"/>
              </a:rPr>
              <a:t>missing. </a:t>
            </a:r>
            <a:endParaRPr lang="en-US" altLang="en-US" sz="2800" dirty="0">
              <a:solidFill>
                <a:srgbClr val="000000"/>
              </a:solidFill>
              <a:latin typeface="Verdana" panose="020B0604030504040204" pitchFamily="34" charset="0"/>
            </a:endParaRPr>
          </a:p>
          <a:p>
            <a:pPr fontAlgn="base">
              <a:spcBef>
                <a:spcPct val="0"/>
              </a:spcBef>
              <a:spcAft>
                <a:spcPct val="0"/>
              </a:spcAft>
              <a:buFont typeface="Arial" panose="020B0604020202020204" pitchFamily="34" charset="0"/>
              <a:buChar char="•"/>
            </a:pPr>
            <a:r>
              <a:rPr lang="en-US" altLang="en-US" sz="2800" dirty="0">
                <a:solidFill>
                  <a:srgbClr val="000000"/>
                </a:solidFill>
                <a:latin typeface="Verdana" panose="020B0604030504040204" pitchFamily="34" charset="0"/>
              </a:rPr>
              <a:t>Expenditures not readily identifiable and/or approved in the Consolidated </a:t>
            </a:r>
            <a:r>
              <a:rPr lang="en-US" altLang="en-US" sz="2800" dirty="0" smtClean="0">
                <a:solidFill>
                  <a:srgbClr val="000000"/>
                </a:solidFill>
                <a:latin typeface="Verdana" panose="020B0604030504040204" pitchFamily="34" charset="0"/>
              </a:rPr>
              <a:t>Application.</a:t>
            </a:r>
            <a:endParaRPr lang="en-US" altLang="en-US" sz="2800" dirty="0">
              <a:solidFill>
                <a:srgbClr val="000000"/>
              </a:solidFill>
              <a:latin typeface="Verdana" panose="020B0604030504040204" pitchFamily="34" charset="0"/>
            </a:endParaRPr>
          </a:p>
          <a:p>
            <a:pPr lvl="1" fontAlgn="base">
              <a:spcBef>
                <a:spcPct val="0"/>
              </a:spcBef>
              <a:spcAft>
                <a:spcPct val="0"/>
              </a:spcAft>
              <a:buFont typeface="Arial" panose="020B0604020202020204" pitchFamily="34" charset="0"/>
              <a:buChar char="•"/>
            </a:pPr>
            <a:r>
              <a:rPr lang="en-US" altLang="en-US" sz="2800" dirty="0">
                <a:solidFill>
                  <a:srgbClr val="000000"/>
                </a:solidFill>
                <a:latin typeface="Verdana" panose="020B0604030504040204" pitchFamily="34" charset="0"/>
              </a:rPr>
              <a:t>Questioned costs</a:t>
            </a:r>
          </a:p>
          <a:p>
            <a:pPr lvl="1" fontAlgn="base">
              <a:spcBef>
                <a:spcPct val="0"/>
              </a:spcBef>
              <a:spcAft>
                <a:spcPct val="0"/>
              </a:spcAft>
              <a:buFont typeface="Arial" panose="020B0604020202020204" pitchFamily="34" charset="0"/>
              <a:buChar char="•"/>
            </a:pPr>
            <a:r>
              <a:rPr lang="en-US" altLang="en-US" sz="2800" dirty="0">
                <a:solidFill>
                  <a:srgbClr val="000000"/>
                </a:solidFill>
                <a:latin typeface="Verdana" panose="020B0604030504040204" pitchFamily="34" charset="0"/>
              </a:rPr>
              <a:t>Misclassified costs</a:t>
            </a:r>
          </a:p>
          <a:p>
            <a:pPr fontAlgn="base">
              <a:spcBef>
                <a:spcPct val="0"/>
              </a:spcBef>
              <a:spcAft>
                <a:spcPct val="0"/>
              </a:spcAft>
              <a:buFont typeface="Arial" panose="020B0604020202020204" pitchFamily="34" charset="0"/>
              <a:buChar char="•"/>
            </a:pPr>
            <a:r>
              <a:rPr lang="en-US" altLang="en-US" sz="2800" dirty="0">
                <a:solidFill>
                  <a:srgbClr val="000000"/>
                </a:solidFill>
                <a:latin typeface="Verdana" panose="020B0604030504040204" pitchFamily="34" charset="0"/>
              </a:rPr>
              <a:t>Inventory list of items purchased with federal funds not </a:t>
            </a:r>
            <a:r>
              <a:rPr lang="en-US" altLang="en-US" sz="2800" dirty="0" smtClean="0">
                <a:solidFill>
                  <a:srgbClr val="000000"/>
                </a:solidFill>
                <a:latin typeface="Verdana" panose="020B0604030504040204" pitchFamily="34" charset="0"/>
              </a:rPr>
              <a:t>maintained.</a:t>
            </a:r>
            <a:endParaRPr lang="en-US" altLang="en-US" sz="2800" dirty="0">
              <a:solidFill>
                <a:srgbClr val="000000"/>
              </a:solidFill>
              <a:latin typeface="Verdana" panose="020B0604030504040204" pitchFamily="34" charset="0"/>
            </a:endParaRPr>
          </a:p>
          <a:p>
            <a:pPr fontAlgn="base">
              <a:spcBef>
                <a:spcPct val="0"/>
              </a:spcBef>
              <a:spcAft>
                <a:spcPct val="0"/>
              </a:spcAft>
              <a:buFont typeface="Arial" panose="020B0604020202020204" pitchFamily="34" charset="0"/>
              <a:buChar char="•"/>
            </a:pPr>
            <a:r>
              <a:rPr lang="en-US" altLang="en-US" sz="2800" dirty="0">
                <a:solidFill>
                  <a:srgbClr val="000000"/>
                </a:solidFill>
                <a:latin typeface="Verdana" panose="020B0604030504040204" pitchFamily="34" charset="0"/>
              </a:rPr>
              <a:t>Equipment purchased with federal funds not tagged with the funding </a:t>
            </a:r>
            <a:r>
              <a:rPr lang="en-US" altLang="en-US" sz="2800" dirty="0" smtClean="0">
                <a:solidFill>
                  <a:srgbClr val="000000"/>
                </a:solidFill>
                <a:latin typeface="Verdana" panose="020B0604030504040204" pitchFamily="34" charset="0"/>
              </a:rPr>
              <a:t>source.</a:t>
            </a:r>
            <a:endParaRPr lang="en-US" altLang="en-US" sz="280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19134267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bwMode="auto">
          <a:xfrm>
            <a:off x="0" y="371061"/>
            <a:ext cx="12192000" cy="1143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b="1" dirty="0" smtClean="0">
                <a:solidFill>
                  <a:srgbClr val="FF0000"/>
                </a:solidFill>
                <a:latin typeface="Verdana" panose="020B0604030504040204" pitchFamily="34" charset="0"/>
              </a:rPr>
              <a:t>Common</a:t>
            </a:r>
            <a:r>
              <a:rPr lang="en-US" altLang="en-US" sz="4000" b="1" dirty="0" smtClean="0">
                <a:solidFill>
                  <a:schemeClr val="tx1"/>
                </a:solidFill>
                <a:latin typeface="Verdana" panose="020B0604030504040204" pitchFamily="34" charset="0"/>
              </a:rPr>
              <a:t> </a:t>
            </a:r>
            <a:r>
              <a:rPr lang="en-US" altLang="en-US" sz="4000" b="1" dirty="0" smtClean="0">
                <a:solidFill>
                  <a:srgbClr val="FF0000"/>
                </a:solidFill>
                <a:latin typeface="Verdana" panose="020B0604030504040204" pitchFamily="34" charset="0"/>
              </a:rPr>
              <a:t>Findings</a:t>
            </a:r>
            <a:endParaRPr lang="en-US" altLang="en-US" sz="4000" b="1" dirty="0" smtClean="0">
              <a:solidFill>
                <a:srgbClr val="FF0000"/>
              </a:solidFill>
            </a:endParaRPr>
          </a:p>
        </p:txBody>
      </p:sp>
      <p:sp>
        <p:nvSpPr>
          <p:cNvPr id="23555" name="Content Placeholder 2"/>
          <p:cNvSpPr>
            <a:spLocks noGrp="1"/>
          </p:cNvSpPr>
          <p:nvPr>
            <p:ph idx="4294967295"/>
          </p:nvPr>
        </p:nvSpPr>
        <p:spPr bwMode="auto">
          <a:xfrm>
            <a:off x="694083" y="1514061"/>
            <a:ext cx="10803834" cy="351513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dirty="0">
                <a:solidFill>
                  <a:srgbClr val="000000"/>
                </a:solidFill>
                <a:latin typeface="Verdana" panose="020B0604030504040204" pitchFamily="34" charset="0"/>
              </a:rPr>
              <a:t>LEA could not provide adequate documentation for cash </a:t>
            </a:r>
            <a:r>
              <a:rPr lang="en-US" altLang="en-US" sz="2800" dirty="0" smtClean="0">
                <a:solidFill>
                  <a:srgbClr val="000000"/>
                </a:solidFill>
                <a:latin typeface="Verdana" panose="020B0604030504040204" pitchFamily="34" charset="0"/>
              </a:rPr>
              <a:t>draws.</a:t>
            </a:r>
            <a:endParaRPr lang="en-US" altLang="en-US" sz="2800" dirty="0">
              <a:solidFill>
                <a:srgbClr val="000000"/>
              </a:solidFill>
              <a:latin typeface="Verdana" panose="020B0604030504040204" pitchFamily="34" charset="0"/>
            </a:endParaRPr>
          </a:p>
          <a:p>
            <a:pPr eaLnBrk="1" hangingPunct="1"/>
            <a:r>
              <a:rPr lang="en-US" altLang="en-US" sz="2800" dirty="0">
                <a:solidFill>
                  <a:srgbClr val="000000"/>
                </a:solidFill>
                <a:latin typeface="Verdana" panose="020B0604030504040204" pitchFamily="34" charset="0"/>
              </a:rPr>
              <a:t>LEA’s budget approved by Board does not align with LEA’s Consolidated </a:t>
            </a:r>
            <a:r>
              <a:rPr lang="en-US" altLang="en-US" sz="2800" dirty="0" smtClean="0">
                <a:solidFill>
                  <a:srgbClr val="000000"/>
                </a:solidFill>
                <a:latin typeface="Verdana" panose="020B0604030504040204" pitchFamily="34" charset="0"/>
              </a:rPr>
              <a:t>Application.</a:t>
            </a:r>
            <a:endParaRPr lang="en-US" altLang="en-US" sz="2800" dirty="0">
              <a:solidFill>
                <a:srgbClr val="000000"/>
              </a:solidFill>
              <a:latin typeface="Verdana" panose="020B0604030504040204" pitchFamily="34" charset="0"/>
            </a:endParaRPr>
          </a:p>
          <a:p>
            <a:pPr eaLnBrk="1" hangingPunct="1"/>
            <a:r>
              <a:rPr lang="en-US" altLang="en-US" sz="2800" dirty="0">
                <a:solidFill>
                  <a:srgbClr val="000000"/>
                </a:solidFill>
                <a:latin typeface="Verdana" panose="020B0604030504040204" pitchFamily="34" charset="0"/>
              </a:rPr>
              <a:t>Free eligible lunch counts are being misreported. Then LEAs are asking for an appeal after the data has been submitted to </a:t>
            </a:r>
            <a:r>
              <a:rPr lang="en-US" altLang="en-US" sz="2800" dirty="0" smtClean="0">
                <a:solidFill>
                  <a:srgbClr val="000000"/>
                </a:solidFill>
                <a:latin typeface="Verdana" panose="020B0604030504040204" pitchFamily="34" charset="0"/>
              </a:rPr>
              <a:t>USED. </a:t>
            </a:r>
            <a:endParaRPr lang="en-US" altLang="en-US" sz="2800" dirty="0">
              <a:solidFill>
                <a:srgbClr val="000000"/>
              </a:solidFill>
              <a:latin typeface="Verdana" panose="020B0604030504040204" pitchFamily="34" charset="0"/>
            </a:endParaRPr>
          </a:p>
          <a:p>
            <a:endParaRPr lang="en-US" altLang="en-US" sz="3000" dirty="0"/>
          </a:p>
        </p:txBody>
      </p:sp>
    </p:spTree>
    <p:extLst>
      <p:ext uri="{BB962C8B-B14F-4D97-AF65-F5344CB8AC3E}">
        <p14:creationId xmlns:p14="http://schemas.microsoft.com/office/powerpoint/2010/main" val="3962321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FF0000"/>
                </a:solidFill>
                <a:latin typeface="Verdana" panose="020B0604030504040204" pitchFamily="34" charset="0"/>
                <a:ea typeface="Verdana" panose="020B0604030504040204" pitchFamily="34" charset="0"/>
                <a:cs typeface="Verdana" panose="020B0604030504040204" pitchFamily="34" charset="0"/>
              </a:rPr>
              <a:t>Participant Activity</a:t>
            </a:r>
            <a:br>
              <a:rPr lang="en-US" b="1" dirty="0">
                <a:solidFill>
                  <a:srgbClr val="FF0000"/>
                </a:solidFill>
                <a:latin typeface="Verdana" panose="020B0604030504040204" pitchFamily="34" charset="0"/>
                <a:ea typeface="Verdana" panose="020B0604030504040204" pitchFamily="34" charset="0"/>
                <a:cs typeface="Verdana" panose="020B0604030504040204" pitchFamily="34" charset="0"/>
              </a:rPr>
            </a:br>
            <a:endParaRPr lang="en-US" dirty="0">
              <a:solidFill>
                <a:srgbClr val="FF0000"/>
              </a:solidFill>
            </a:endParaRPr>
          </a:p>
        </p:txBody>
      </p:sp>
    </p:spTree>
    <p:extLst>
      <p:ext uri="{BB962C8B-B14F-4D97-AF65-F5344CB8AC3E}">
        <p14:creationId xmlns:p14="http://schemas.microsoft.com/office/powerpoint/2010/main" val="9976720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bwMode="auto">
          <a:xfrm>
            <a:off x="0" y="513178"/>
            <a:ext cx="12192000" cy="1143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b="1" dirty="0">
                <a:solidFill>
                  <a:srgbClr val="FF0000"/>
                </a:solidFill>
                <a:latin typeface="Verdana" panose="020B0604030504040204" pitchFamily="34" charset="0"/>
              </a:rPr>
              <a:t>Timekeeping</a:t>
            </a:r>
          </a:p>
        </p:txBody>
      </p:sp>
      <p:sp>
        <p:nvSpPr>
          <p:cNvPr id="27651" name="Content Placeholder 2"/>
          <p:cNvSpPr>
            <a:spLocks noGrp="1"/>
          </p:cNvSpPr>
          <p:nvPr>
            <p:ph idx="4294967295"/>
          </p:nvPr>
        </p:nvSpPr>
        <p:spPr bwMode="auto">
          <a:xfrm>
            <a:off x="1295400" y="1656178"/>
            <a:ext cx="9601200" cy="3352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ltLang="en-US" dirty="0" smtClean="0">
                <a:latin typeface="Verdana" panose="020B0604030504040204" pitchFamily="34" charset="0"/>
              </a:rPr>
              <a:t>Cost Objective: </a:t>
            </a:r>
          </a:p>
          <a:p>
            <a:pPr marL="0" indent="0">
              <a:buNone/>
            </a:pPr>
            <a:endParaRPr lang="en-US" altLang="en-US" sz="3200" dirty="0">
              <a:latin typeface="Verdana" panose="020B0604030504040204" pitchFamily="34" charset="0"/>
            </a:endParaRPr>
          </a:p>
          <a:p>
            <a:pPr marL="0" indent="0">
              <a:buNone/>
            </a:pPr>
            <a:r>
              <a:rPr lang="en-US" altLang="en-US" dirty="0">
                <a:latin typeface="Verdana" panose="020B0604030504040204" pitchFamily="34" charset="0"/>
              </a:rPr>
              <a:t>A</a:t>
            </a:r>
            <a:r>
              <a:rPr lang="en-US" altLang="en-US" sz="3200" dirty="0" smtClean="0">
                <a:latin typeface="Verdana" panose="020B0604030504040204" pitchFamily="34" charset="0"/>
              </a:rPr>
              <a:t> function, organizational subdivision, contract, grant, or other activity for which cost data are needed and for which costs are incurred.</a:t>
            </a:r>
          </a:p>
        </p:txBody>
      </p:sp>
    </p:spTree>
    <p:extLst>
      <p:ext uri="{BB962C8B-B14F-4D97-AF65-F5344CB8AC3E}">
        <p14:creationId xmlns:p14="http://schemas.microsoft.com/office/powerpoint/2010/main" val="30769705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bwMode="auto">
          <a:xfrm>
            <a:off x="0" y="552141"/>
            <a:ext cx="12192000" cy="86836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b="1" dirty="0" smtClean="0">
                <a:solidFill>
                  <a:srgbClr val="FF0000"/>
                </a:solidFill>
                <a:latin typeface="Verdana" panose="020B0604030504040204" pitchFamily="34" charset="0"/>
              </a:rPr>
              <a:t>Timekeeping</a:t>
            </a:r>
            <a:endParaRPr lang="en-US" altLang="en-US" sz="4000" b="1" dirty="0" smtClean="0">
              <a:solidFill>
                <a:srgbClr val="FF0000"/>
              </a:solidFill>
            </a:endParaRPr>
          </a:p>
        </p:txBody>
      </p:sp>
      <p:sp>
        <p:nvSpPr>
          <p:cNvPr id="3" name="Content Placeholder 2"/>
          <p:cNvSpPr>
            <a:spLocks noGrp="1"/>
          </p:cNvSpPr>
          <p:nvPr>
            <p:ph idx="4294967295"/>
          </p:nvPr>
        </p:nvSpPr>
        <p:spPr>
          <a:xfrm>
            <a:off x="1116496" y="2017643"/>
            <a:ext cx="9919252" cy="1977887"/>
          </a:xfrm>
          <a:prstGeom prst="rect">
            <a:avLst/>
          </a:prstGeom>
        </p:spPr>
        <p:txBody>
          <a:bodyPr>
            <a:normAutofit fontScale="92500" lnSpcReduction="10000"/>
          </a:bodyPr>
          <a:lstStyle/>
          <a:p>
            <a:pPr marL="0" indent="0">
              <a:buNone/>
              <a:defRPr/>
            </a:pPr>
            <a:r>
              <a:rPr lang="en-US" dirty="0" smtClean="0">
                <a:latin typeface="Verdana" panose="020B0604030504040204" pitchFamily="34" charset="0"/>
                <a:ea typeface="Verdana" panose="020B0604030504040204" pitchFamily="34" charset="0"/>
                <a:cs typeface="Verdana" panose="020B0604030504040204" pitchFamily="34" charset="0"/>
              </a:rPr>
              <a:t>Semi-Annual Certification: </a:t>
            </a:r>
          </a:p>
          <a:p>
            <a:pPr marL="0" indent="0">
              <a:buNone/>
              <a:defRPr/>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defRPr/>
            </a:pPr>
            <a:r>
              <a:rPr lang="en-US" dirty="0" smtClean="0">
                <a:latin typeface="Verdana" panose="020B0604030504040204" pitchFamily="34" charset="0"/>
                <a:ea typeface="Verdana" panose="020B0604030504040204" pitchFamily="34" charset="0"/>
                <a:cs typeface="Verdana" panose="020B0604030504040204" pitchFamily="34" charset="0"/>
              </a:rPr>
              <a:t>A certification that the employee worked solely on a single program or cost objective.</a:t>
            </a:r>
          </a:p>
        </p:txBody>
      </p:sp>
      <p:sp>
        <p:nvSpPr>
          <p:cNvPr id="29700" name="Slide Number Placeholder 3"/>
          <p:cNvSpPr>
            <a:spLocks noGrp="1"/>
          </p:cNvSpPr>
          <p:nvPr>
            <p:ph type="sldNum" sz="quarter" idx="4294967295"/>
          </p:nvPr>
        </p:nvSpPr>
        <p:spPr bwMode="auto">
          <a:xfrm>
            <a:off x="8534400" y="6356351"/>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0565AD2-D068-4F34-BFE3-4A7823F54B05}" type="slidenum">
              <a:rPr lang="en-US" altLang="en-US">
                <a:solidFill>
                  <a:srgbClr val="000000"/>
                </a:solidFill>
              </a:rPr>
              <a:pPr fontAlgn="base">
                <a:spcBef>
                  <a:spcPct val="0"/>
                </a:spcBef>
                <a:spcAft>
                  <a:spcPct val="0"/>
                </a:spcAft>
              </a:pPr>
              <a:t>31</a:t>
            </a:fld>
            <a:endParaRPr lang="en-US" altLang="en-US" dirty="0">
              <a:solidFill>
                <a:srgbClr val="000000"/>
              </a:solidFill>
            </a:endParaRPr>
          </a:p>
        </p:txBody>
      </p:sp>
    </p:spTree>
    <p:extLst>
      <p:ext uri="{BB962C8B-B14F-4D97-AF65-F5344CB8AC3E}">
        <p14:creationId xmlns:p14="http://schemas.microsoft.com/office/powerpoint/2010/main" val="19408556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bwMode="auto">
          <a:xfrm>
            <a:off x="0" y="175247"/>
            <a:ext cx="12192000" cy="86836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Timekeeping</a:t>
            </a:r>
          </a:p>
        </p:txBody>
      </p:sp>
      <p:sp>
        <p:nvSpPr>
          <p:cNvPr id="3" name="Content Placeholder 2"/>
          <p:cNvSpPr>
            <a:spLocks noGrp="1"/>
          </p:cNvSpPr>
          <p:nvPr>
            <p:ph idx="4294967295"/>
          </p:nvPr>
        </p:nvSpPr>
        <p:spPr>
          <a:xfrm>
            <a:off x="576470" y="1143000"/>
            <a:ext cx="11171582" cy="4403035"/>
          </a:xfrm>
          <a:prstGeom prst="rect">
            <a:avLst/>
          </a:prstGeom>
        </p:spPr>
        <p:txBody>
          <a:bodyPr>
            <a:normAutofit/>
          </a:bodyPr>
          <a:lstStyle/>
          <a:p>
            <a:pPr marL="0" indent="0">
              <a:buNone/>
              <a:defRPr/>
            </a:pPr>
            <a:r>
              <a:rPr lang="en-US" sz="2800" dirty="0">
                <a:latin typeface="Verdana" panose="020B0604030504040204" pitchFamily="34" charset="0"/>
                <a:ea typeface="Verdana" panose="020B0604030504040204" pitchFamily="34" charset="0"/>
                <a:cs typeface="Verdana" panose="020B0604030504040204" pitchFamily="34" charset="0"/>
              </a:rPr>
              <a:t>When an employee works 100% on a single </a:t>
            </a:r>
            <a:r>
              <a:rPr lang="en-US" sz="2800" dirty="0" smtClean="0">
                <a:latin typeface="Verdana" panose="020B0604030504040204" pitchFamily="34" charset="0"/>
                <a:ea typeface="Verdana" panose="020B0604030504040204" pitchFamily="34" charset="0"/>
                <a:cs typeface="Verdana" panose="020B0604030504040204" pitchFamily="34" charset="0"/>
              </a:rPr>
              <a:t>cost </a:t>
            </a:r>
            <a:r>
              <a:rPr lang="en-US" sz="2800" dirty="0">
                <a:latin typeface="Verdana" panose="020B0604030504040204" pitchFamily="34" charset="0"/>
                <a:ea typeface="Verdana" panose="020B0604030504040204" pitchFamily="34" charset="0"/>
                <a:cs typeface="Verdana" panose="020B0604030504040204" pitchFamily="34" charset="0"/>
              </a:rPr>
              <a:t>objective, a semi-annual certification must be:</a:t>
            </a:r>
          </a:p>
          <a:p>
            <a:pPr>
              <a:defRPr/>
            </a:pPr>
            <a:r>
              <a:rPr lang="en-US" sz="2800" dirty="0">
                <a:latin typeface="Verdana" panose="020B0604030504040204" pitchFamily="34" charset="0"/>
                <a:ea typeface="Verdana" panose="020B0604030504040204" pitchFamily="34" charset="0"/>
                <a:cs typeface="Verdana" panose="020B0604030504040204" pitchFamily="34" charset="0"/>
              </a:rPr>
              <a:t>Prepared after-the-fact (dated</a:t>
            </a:r>
            <a:r>
              <a:rPr lang="en-US" sz="2800" dirty="0" smtClean="0">
                <a:latin typeface="Verdana" panose="020B0604030504040204" pitchFamily="34" charset="0"/>
                <a:ea typeface="Verdana" panose="020B0604030504040204" pitchFamily="34" charset="0"/>
                <a:cs typeface="Verdana" panose="020B0604030504040204" pitchFamily="34" charset="0"/>
              </a:rPr>
              <a:t>); </a:t>
            </a:r>
            <a:r>
              <a:rPr lang="en-US" sz="2800" dirty="0">
                <a:latin typeface="Verdana" panose="020B0604030504040204" pitchFamily="34" charset="0"/>
                <a:ea typeface="Verdana" panose="020B0604030504040204" pitchFamily="34" charset="0"/>
                <a:cs typeface="Verdana" panose="020B0604030504040204" pitchFamily="34" charset="0"/>
              </a:rPr>
              <a:t>and</a:t>
            </a:r>
          </a:p>
          <a:p>
            <a:pPr>
              <a:defRPr/>
            </a:pPr>
            <a:r>
              <a:rPr lang="en-US" sz="2800" dirty="0">
                <a:latin typeface="Verdana" panose="020B0604030504040204" pitchFamily="34" charset="0"/>
                <a:ea typeface="Verdana" panose="020B0604030504040204" pitchFamily="34" charset="0"/>
                <a:cs typeface="Verdana" panose="020B0604030504040204" pitchFamily="34" charset="0"/>
              </a:rPr>
              <a:t>Prepared at least every 6 months (semi-annually</a:t>
            </a:r>
            <a:r>
              <a:rPr lang="en-US" sz="2800" dirty="0" smtClean="0">
                <a:latin typeface="Verdana" panose="020B0604030504040204" pitchFamily="34" charset="0"/>
                <a:ea typeface="Verdana" panose="020B0604030504040204" pitchFamily="34" charset="0"/>
                <a:cs typeface="Verdana" panose="020B0604030504040204" pitchFamily="34" charset="0"/>
              </a:rPr>
              <a:t>); </a:t>
            </a:r>
            <a:r>
              <a:rPr lang="en-US" sz="2800" dirty="0">
                <a:latin typeface="Verdana" panose="020B0604030504040204" pitchFamily="34" charset="0"/>
                <a:ea typeface="Verdana" panose="020B0604030504040204" pitchFamily="34" charset="0"/>
                <a:cs typeface="Verdana" panose="020B0604030504040204" pitchFamily="34" charset="0"/>
              </a:rPr>
              <a:t>and</a:t>
            </a:r>
          </a:p>
          <a:p>
            <a:pPr>
              <a:defRPr/>
            </a:pPr>
            <a:r>
              <a:rPr lang="en-US" sz="2800" dirty="0">
                <a:latin typeface="Verdana" panose="020B0604030504040204" pitchFamily="34" charset="0"/>
                <a:ea typeface="Verdana" panose="020B0604030504040204" pitchFamily="34" charset="0"/>
                <a:cs typeface="Verdana" panose="020B0604030504040204" pitchFamily="34" charset="0"/>
              </a:rPr>
              <a:t>Coincide with one or more pay </a:t>
            </a:r>
            <a:r>
              <a:rPr lang="en-US" sz="2800" dirty="0" smtClean="0">
                <a:latin typeface="Verdana" panose="020B0604030504040204" pitchFamily="34" charset="0"/>
                <a:ea typeface="Verdana" panose="020B0604030504040204" pitchFamily="34" charset="0"/>
                <a:cs typeface="Verdana" panose="020B0604030504040204" pitchFamily="34" charset="0"/>
              </a:rPr>
              <a:t>periods; and</a:t>
            </a:r>
            <a:endParaRPr lang="en-US" sz="2800" dirty="0">
              <a:latin typeface="Verdana" panose="020B0604030504040204" pitchFamily="34" charset="0"/>
              <a:ea typeface="Verdana" panose="020B0604030504040204" pitchFamily="34" charset="0"/>
              <a:cs typeface="Verdana" panose="020B0604030504040204" pitchFamily="34" charset="0"/>
            </a:endParaRPr>
          </a:p>
          <a:p>
            <a:pPr>
              <a:defRPr/>
            </a:pPr>
            <a:r>
              <a:rPr lang="en-US" sz="2800" dirty="0">
                <a:latin typeface="Verdana" panose="020B0604030504040204" pitchFamily="34" charset="0"/>
                <a:ea typeface="Verdana" panose="020B0604030504040204" pitchFamily="34" charset="0"/>
                <a:cs typeface="Verdana" panose="020B0604030504040204" pitchFamily="34" charset="0"/>
              </a:rPr>
              <a:t>Account for total activity for which the employee is compensated; and</a:t>
            </a:r>
          </a:p>
          <a:p>
            <a:pPr>
              <a:defRPr/>
            </a:pPr>
            <a:r>
              <a:rPr lang="en-US" sz="2800" dirty="0">
                <a:latin typeface="Verdana" panose="020B0604030504040204" pitchFamily="34" charset="0"/>
                <a:ea typeface="Verdana" panose="020B0604030504040204" pitchFamily="34" charset="0"/>
                <a:cs typeface="Verdana" panose="020B0604030504040204" pitchFamily="34" charset="0"/>
              </a:rPr>
              <a:t>Signed by the employee or supervisor official having firsthand knowledge of the work </a:t>
            </a:r>
            <a:r>
              <a:rPr lang="en-US" sz="2800" dirty="0" smtClean="0">
                <a:latin typeface="Verdana" panose="020B0604030504040204" pitchFamily="34" charset="0"/>
                <a:ea typeface="Verdana" panose="020B0604030504040204" pitchFamily="34" charset="0"/>
                <a:cs typeface="Verdana" panose="020B0604030504040204" pitchFamily="34" charset="0"/>
              </a:rPr>
              <a:t>performed.</a:t>
            </a: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
        <p:nvSpPr>
          <p:cNvPr id="31748" name="Slide Number Placeholder 3"/>
          <p:cNvSpPr>
            <a:spLocks noGrp="1"/>
          </p:cNvSpPr>
          <p:nvPr>
            <p:ph type="sldNum" sz="quarter" idx="4294967295"/>
          </p:nvPr>
        </p:nvSpPr>
        <p:spPr bwMode="auto">
          <a:xfrm>
            <a:off x="8534400" y="6356351"/>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A62EBCE-0D94-40B3-8EA7-D64C980A716A}" type="slidenum">
              <a:rPr lang="en-US" altLang="en-US">
                <a:solidFill>
                  <a:srgbClr val="000000"/>
                </a:solidFill>
              </a:rPr>
              <a:pPr fontAlgn="base">
                <a:spcBef>
                  <a:spcPct val="0"/>
                </a:spcBef>
                <a:spcAft>
                  <a:spcPct val="0"/>
                </a:spcAft>
              </a:pPr>
              <a:t>32</a:t>
            </a:fld>
            <a:endParaRPr lang="en-US" altLang="en-US" dirty="0">
              <a:solidFill>
                <a:srgbClr val="000000"/>
              </a:solidFill>
            </a:endParaRPr>
          </a:p>
        </p:txBody>
      </p:sp>
    </p:spTree>
    <p:extLst>
      <p:ext uri="{BB962C8B-B14F-4D97-AF65-F5344CB8AC3E}">
        <p14:creationId xmlns:p14="http://schemas.microsoft.com/office/powerpoint/2010/main" val="35246816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bwMode="auto">
          <a:xfrm>
            <a:off x="0" y="274638"/>
            <a:ext cx="12192000" cy="86836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b="1" dirty="0" smtClean="0">
                <a:solidFill>
                  <a:srgbClr val="FF0000"/>
                </a:solidFill>
                <a:latin typeface="Verdana" panose="020B0604030504040204" pitchFamily="34" charset="0"/>
              </a:rPr>
              <a:t>Timekeeping</a:t>
            </a:r>
            <a:endParaRPr lang="en-US" altLang="en-US" sz="4000" b="1" dirty="0" smtClean="0">
              <a:solidFill>
                <a:srgbClr val="FF0000"/>
              </a:solidFill>
            </a:endParaRPr>
          </a:p>
        </p:txBody>
      </p:sp>
      <p:sp>
        <p:nvSpPr>
          <p:cNvPr id="3" name="Content Placeholder 2"/>
          <p:cNvSpPr>
            <a:spLocks noGrp="1"/>
          </p:cNvSpPr>
          <p:nvPr>
            <p:ph idx="4294967295"/>
          </p:nvPr>
        </p:nvSpPr>
        <p:spPr>
          <a:xfrm>
            <a:off x="795130" y="1451113"/>
            <a:ext cx="10614992" cy="2484783"/>
          </a:xfrm>
          <a:prstGeom prst="rect">
            <a:avLst/>
          </a:prstGeom>
        </p:spPr>
        <p:txBody>
          <a:bodyPr>
            <a:normAutofit/>
          </a:bodyPr>
          <a:lstStyle/>
          <a:p>
            <a:pPr marL="0" indent="0">
              <a:buNone/>
              <a:defRPr/>
            </a:pPr>
            <a:r>
              <a:rPr lang="en-US" dirty="0" smtClean="0">
                <a:latin typeface="Verdana" panose="020B0604030504040204" pitchFamily="34" charset="0"/>
                <a:ea typeface="Verdana" panose="020B0604030504040204" pitchFamily="34" charset="0"/>
                <a:cs typeface="Verdana" panose="020B0604030504040204" pitchFamily="34" charset="0"/>
              </a:rPr>
              <a:t>Personnel Activity Report (PAR):</a:t>
            </a:r>
          </a:p>
          <a:p>
            <a:pPr marL="0" indent="0">
              <a:buNone/>
              <a:defRPr/>
            </a:pP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0" indent="0">
              <a:buNone/>
              <a:defRPr/>
            </a:pPr>
            <a:r>
              <a:rPr lang="en-US" dirty="0" smtClean="0">
                <a:latin typeface="Verdana" panose="020B0604030504040204" pitchFamily="34" charset="0"/>
                <a:ea typeface="Verdana" panose="020B0604030504040204" pitchFamily="34" charset="0"/>
                <a:cs typeface="Verdana" panose="020B0604030504040204" pitchFamily="34" charset="0"/>
              </a:rPr>
              <a:t>A </a:t>
            </a:r>
            <a:r>
              <a:rPr lang="en-US" dirty="0">
                <a:latin typeface="Verdana" panose="020B0604030504040204" pitchFamily="34" charset="0"/>
                <a:ea typeface="Verdana" panose="020B0604030504040204" pitchFamily="34" charset="0"/>
                <a:cs typeface="Verdana" panose="020B0604030504040204" pitchFamily="34" charset="0"/>
              </a:rPr>
              <a:t>record maintained by an </a:t>
            </a:r>
            <a:r>
              <a:rPr lang="en-US" dirty="0" smtClean="0">
                <a:latin typeface="Verdana" panose="020B0604030504040204" pitchFamily="34" charset="0"/>
                <a:ea typeface="Verdana" panose="020B0604030504040204" pitchFamily="34" charset="0"/>
                <a:cs typeface="Verdana" panose="020B0604030504040204" pitchFamily="34" charset="0"/>
              </a:rPr>
              <a:t>employee who </a:t>
            </a:r>
            <a:r>
              <a:rPr lang="en-US" dirty="0">
                <a:latin typeface="Verdana" panose="020B0604030504040204" pitchFamily="34" charset="0"/>
                <a:ea typeface="Verdana" panose="020B0604030504040204" pitchFamily="34" charset="0"/>
                <a:cs typeface="Verdana" panose="020B0604030504040204" pitchFamily="34" charset="0"/>
              </a:rPr>
              <a:t>works on multiple activities </a:t>
            </a:r>
            <a:r>
              <a:rPr lang="en-US" dirty="0" smtClean="0">
                <a:latin typeface="Verdana" panose="020B0604030504040204" pitchFamily="34" charset="0"/>
                <a:ea typeface="Verdana" panose="020B0604030504040204" pitchFamily="34" charset="0"/>
                <a:cs typeface="Verdana" panose="020B0604030504040204" pitchFamily="34" charset="0"/>
              </a:rPr>
              <a:t>or cost objectives.</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3796" name="Slide Number Placeholder 3"/>
          <p:cNvSpPr>
            <a:spLocks noGrp="1"/>
          </p:cNvSpPr>
          <p:nvPr>
            <p:ph type="sldNum" sz="quarter" idx="4294967295"/>
          </p:nvPr>
        </p:nvSpPr>
        <p:spPr bwMode="auto">
          <a:xfrm>
            <a:off x="8534400" y="6356351"/>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5A8D7B93-4EE4-4995-91C1-19B5398D5FAA}" type="slidenum">
              <a:rPr lang="en-US" altLang="en-US">
                <a:solidFill>
                  <a:srgbClr val="000000"/>
                </a:solidFill>
              </a:rPr>
              <a:pPr fontAlgn="base">
                <a:spcBef>
                  <a:spcPct val="0"/>
                </a:spcBef>
                <a:spcAft>
                  <a:spcPct val="0"/>
                </a:spcAft>
              </a:pPr>
              <a:t>33</a:t>
            </a:fld>
            <a:endParaRPr lang="en-US" altLang="en-US" dirty="0">
              <a:solidFill>
                <a:srgbClr val="000000"/>
              </a:solidFill>
            </a:endParaRPr>
          </a:p>
        </p:txBody>
      </p:sp>
    </p:spTree>
    <p:extLst>
      <p:ext uri="{BB962C8B-B14F-4D97-AF65-F5344CB8AC3E}">
        <p14:creationId xmlns:p14="http://schemas.microsoft.com/office/powerpoint/2010/main" val="19468326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bwMode="auto">
          <a:xfrm>
            <a:off x="0" y="274638"/>
            <a:ext cx="12192000" cy="86836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b="1" dirty="0">
                <a:solidFill>
                  <a:srgbClr val="FF0000"/>
                </a:solidFill>
                <a:latin typeface="Verdana" panose="020B0604030504040204" pitchFamily="34" charset="0"/>
              </a:rPr>
              <a:t>Timekeeping</a:t>
            </a:r>
            <a:endParaRPr lang="en-US" altLang="en-US" sz="4000" b="1" dirty="0">
              <a:solidFill>
                <a:srgbClr val="FF0000"/>
              </a:solidFill>
            </a:endParaRPr>
          </a:p>
        </p:txBody>
      </p:sp>
      <p:sp>
        <p:nvSpPr>
          <p:cNvPr id="3" name="Content Placeholder 2"/>
          <p:cNvSpPr>
            <a:spLocks noGrp="1"/>
          </p:cNvSpPr>
          <p:nvPr>
            <p:ph idx="4294967295"/>
          </p:nvPr>
        </p:nvSpPr>
        <p:spPr>
          <a:xfrm>
            <a:off x="298175" y="924339"/>
            <a:ext cx="11171583" cy="4419600"/>
          </a:xfrm>
          <a:prstGeom prst="rect">
            <a:avLst/>
          </a:prstGeom>
        </p:spPr>
        <p:txBody>
          <a:bodyPr>
            <a:normAutofit fontScale="85000" lnSpcReduction="20000"/>
          </a:bodyPr>
          <a:lstStyle/>
          <a:p>
            <a:pPr marL="0" indent="0">
              <a:buNone/>
              <a:defRPr/>
            </a:pPr>
            <a:endParaRPr lang="en-US" sz="800" dirty="0">
              <a:latin typeface="Verdana" panose="020B0604030504040204" pitchFamily="34" charset="0"/>
              <a:ea typeface="Verdana" panose="020B0604030504040204" pitchFamily="34" charset="0"/>
              <a:cs typeface="Verdana" panose="020B0604030504040204" pitchFamily="34" charset="0"/>
            </a:endParaRPr>
          </a:p>
          <a:p>
            <a:pPr marL="0" indent="0">
              <a:buNone/>
              <a:defRPr/>
            </a:pPr>
            <a:endParaRPr lang="en-US" sz="800" dirty="0">
              <a:latin typeface="Verdana" panose="020B0604030504040204" pitchFamily="34" charset="0"/>
              <a:ea typeface="Verdana" panose="020B0604030504040204" pitchFamily="34" charset="0"/>
              <a:cs typeface="Verdana" panose="020B0604030504040204" pitchFamily="34" charset="0"/>
            </a:endParaRPr>
          </a:p>
          <a:p>
            <a:pPr marL="0" indent="0">
              <a:buNone/>
              <a:defRPr/>
            </a:pPr>
            <a:r>
              <a:rPr lang="en-US" sz="3500" dirty="0">
                <a:latin typeface="Verdana" panose="020B0604030504040204" pitchFamily="34" charset="0"/>
                <a:ea typeface="Verdana" panose="020B0604030504040204" pitchFamily="34" charset="0"/>
                <a:cs typeface="Verdana" panose="020B0604030504040204" pitchFamily="34" charset="0"/>
              </a:rPr>
              <a:t>When an </a:t>
            </a:r>
            <a:r>
              <a:rPr lang="en-US" sz="3500" dirty="0" smtClean="0">
                <a:latin typeface="Verdana" panose="020B0604030504040204" pitchFamily="34" charset="0"/>
                <a:ea typeface="Verdana" panose="020B0604030504040204" pitchFamily="34" charset="0"/>
                <a:cs typeface="Verdana" panose="020B0604030504040204" pitchFamily="34" charset="0"/>
              </a:rPr>
              <a:t>employee is assigned to work on multiple </a:t>
            </a:r>
            <a:r>
              <a:rPr lang="en-US" sz="3500" dirty="0">
                <a:latin typeface="Verdana" panose="020B0604030504040204" pitchFamily="34" charset="0"/>
                <a:ea typeface="Verdana" panose="020B0604030504040204" pitchFamily="34" charset="0"/>
                <a:cs typeface="Verdana" panose="020B0604030504040204" pitchFamily="34" charset="0"/>
              </a:rPr>
              <a:t>cost objectives, the PAR must:</a:t>
            </a:r>
          </a:p>
          <a:p>
            <a:pPr>
              <a:defRPr/>
            </a:pPr>
            <a:r>
              <a:rPr lang="en-US" sz="3500" dirty="0">
                <a:latin typeface="Verdana" panose="020B0604030504040204" pitchFamily="34" charset="0"/>
                <a:ea typeface="Verdana" panose="020B0604030504040204" pitchFamily="34" charset="0"/>
                <a:cs typeface="Verdana" panose="020B0604030504040204" pitchFamily="34" charset="0"/>
              </a:rPr>
              <a:t>Reflect an after-the-fact distribution (dated) of the employee’s actual </a:t>
            </a:r>
            <a:r>
              <a:rPr lang="en-US" sz="3500" dirty="0" smtClean="0">
                <a:latin typeface="Verdana" panose="020B0604030504040204" pitchFamily="34" charset="0"/>
                <a:ea typeface="Verdana" panose="020B0604030504040204" pitchFamily="34" charset="0"/>
                <a:cs typeface="Verdana" panose="020B0604030504040204" pitchFamily="34" charset="0"/>
              </a:rPr>
              <a:t>activity; </a:t>
            </a:r>
            <a:r>
              <a:rPr lang="en-US" sz="3500" dirty="0">
                <a:latin typeface="Verdana" panose="020B0604030504040204" pitchFamily="34" charset="0"/>
                <a:ea typeface="Verdana" panose="020B0604030504040204" pitchFamily="34" charset="0"/>
                <a:cs typeface="Verdana" panose="020B0604030504040204" pitchFamily="34" charset="0"/>
              </a:rPr>
              <a:t>and</a:t>
            </a:r>
          </a:p>
          <a:p>
            <a:pPr>
              <a:defRPr/>
            </a:pPr>
            <a:r>
              <a:rPr lang="en-US" sz="3500" dirty="0">
                <a:latin typeface="Verdana" panose="020B0604030504040204" pitchFamily="34" charset="0"/>
                <a:ea typeface="Verdana" panose="020B0604030504040204" pitchFamily="34" charset="0"/>
                <a:cs typeface="Verdana" panose="020B0604030504040204" pitchFamily="34" charset="0"/>
              </a:rPr>
              <a:t>Be prepared at least </a:t>
            </a:r>
            <a:r>
              <a:rPr lang="en-US" sz="3500" dirty="0" smtClean="0">
                <a:latin typeface="Verdana" panose="020B0604030504040204" pitchFamily="34" charset="0"/>
                <a:ea typeface="Verdana" panose="020B0604030504040204" pitchFamily="34" charset="0"/>
                <a:cs typeface="Verdana" panose="020B0604030504040204" pitchFamily="34" charset="0"/>
              </a:rPr>
              <a:t>monthly; </a:t>
            </a:r>
            <a:r>
              <a:rPr lang="en-US" sz="3500" dirty="0">
                <a:latin typeface="Verdana" panose="020B0604030504040204" pitchFamily="34" charset="0"/>
                <a:ea typeface="Verdana" panose="020B0604030504040204" pitchFamily="34" charset="0"/>
                <a:cs typeface="Verdana" panose="020B0604030504040204" pitchFamily="34" charset="0"/>
              </a:rPr>
              <a:t>and</a:t>
            </a:r>
          </a:p>
          <a:p>
            <a:pPr>
              <a:defRPr/>
            </a:pPr>
            <a:r>
              <a:rPr lang="en-US" sz="3500" dirty="0">
                <a:latin typeface="Verdana" panose="020B0604030504040204" pitchFamily="34" charset="0"/>
                <a:ea typeface="Verdana" panose="020B0604030504040204" pitchFamily="34" charset="0"/>
                <a:cs typeface="Verdana" panose="020B0604030504040204" pitchFamily="34" charset="0"/>
              </a:rPr>
              <a:t>Coincide with one or more pay </a:t>
            </a:r>
            <a:r>
              <a:rPr lang="en-US" sz="3500" dirty="0" smtClean="0">
                <a:latin typeface="Verdana" panose="020B0604030504040204" pitchFamily="34" charset="0"/>
                <a:ea typeface="Verdana" panose="020B0604030504040204" pitchFamily="34" charset="0"/>
                <a:cs typeface="Verdana" panose="020B0604030504040204" pitchFamily="34" charset="0"/>
              </a:rPr>
              <a:t>periods; </a:t>
            </a:r>
            <a:r>
              <a:rPr lang="en-US" sz="3500" dirty="0">
                <a:latin typeface="Verdana" panose="020B0604030504040204" pitchFamily="34" charset="0"/>
                <a:ea typeface="Verdana" panose="020B0604030504040204" pitchFamily="34" charset="0"/>
                <a:cs typeface="Verdana" panose="020B0604030504040204" pitchFamily="34" charset="0"/>
              </a:rPr>
              <a:t>and</a:t>
            </a:r>
          </a:p>
          <a:p>
            <a:pPr>
              <a:defRPr/>
            </a:pPr>
            <a:r>
              <a:rPr lang="en-US" sz="3500" dirty="0">
                <a:latin typeface="Verdana" panose="020B0604030504040204" pitchFamily="34" charset="0"/>
                <a:ea typeface="Verdana" panose="020B0604030504040204" pitchFamily="34" charset="0"/>
                <a:cs typeface="Verdana" panose="020B0604030504040204" pitchFamily="34" charset="0"/>
              </a:rPr>
              <a:t>Account for total activity for which the employee is compensated; and</a:t>
            </a:r>
          </a:p>
          <a:p>
            <a:pPr>
              <a:defRPr/>
            </a:pPr>
            <a:r>
              <a:rPr lang="en-US" sz="3500" dirty="0">
                <a:latin typeface="Verdana" panose="020B0604030504040204" pitchFamily="34" charset="0"/>
                <a:ea typeface="Verdana" panose="020B0604030504040204" pitchFamily="34" charset="0"/>
                <a:cs typeface="Verdana" panose="020B0604030504040204" pitchFamily="34" charset="0"/>
              </a:rPr>
              <a:t>Be signed </a:t>
            </a:r>
            <a:r>
              <a:rPr lang="en-US" sz="3500" dirty="0" smtClean="0">
                <a:latin typeface="Verdana" panose="020B0604030504040204" pitchFamily="34" charset="0"/>
                <a:ea typeface="Verdana" panose="020B0604030504040204" pitchFamily="34" charset="0"/>
                <a:cs typeface="Verdana" panose="020B0604030504040204" pitchFamily="34" charset="0"/>
              </a:rPr>
              <a:t>and dated by </a:t>
            </a:r>
            <a:r>
              <a:rPr lang="en-US" sz="3500" dirty="0">
                <a:latin typeface="Verdana" panose="020B0604030504040204" pitchFamily="34" charset="0"/>
                <a:ea typeface="Verdana" panose="020B0604030504040204" pitchFamily="34" charset="0"/>
                <a:cs typeface="Verdana" panose="020B0604030504040204" pitchFamily="34" charset="0"/>
              </a:rPr>
              <a:t>the </a:t>
            </a:r>
            <a:r>
              <a:rPr lang="en-US" sz="3500" dirty="0" smtClean="0">
                <a:latin typeface="Verdana" panose="020B0604030504040204" pitchFamily="34" charset="0"/>
                <a:ea typeface="Verdana" panose="020B0604030504040204" pitchFamily="34" charset="0"/>
                <a:cs typeface="Verdana" panose="020B0604030504040204" pitchFamily="34" charset="0"/>
              </a:rPr>
              <a:t>employee and supervisor.</a:t>
            </a:r>
            <a:endParaRPr lang="en-US" sz="3500" dirty="0">
              <a:latin typeface="Verdana" panose="020B0604030504040204" pitchFamily="34" charset="0"/>
              <a:ea typeface="Verdana" panose="020B0604030504040204" pitchFamily="34" charset="0"/>
              <a:cs typeface="Verdana" panose="020B0604030504040204" pitchFamily="34" charset="0"/>
            </a:endParaRPr>
          </a:p>
        </p:txBody>
      </p:sp>
      <p:sp>
        <p:nvSpPr>
          <p:cNvPr id="35844" name="Slide Number Placeholder 3"/>
          <p:cNvSpPr>
            <a:spLocks noGrp="1"/>
          </p:cNvSpPr>
          <p:nvPr>
            <p:ph type="sldNum" sz="quarter" idx="4294967295"/>
          </p:nvPr>
        </p:nvSpPr>
        <p:spPr bwMode="auto">
          <a:xfrm>
            <a:off x="8534400" y="6356351"/>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AB0385AA-B7BD-4387-81F1-B9AFA1DB7596}" type="slidenum">
              <a:rPr lang="en-US" altLang="en-US">
                <a:solidFill>
                  <a:srgbClr val="000000"/>
                </a:solidFill>
              </a:rPr>
              <a:pPr fontAlgn="base">
                <a:spcBef>
                  <a:spcPct val="0"/>
                </a:spcBef>
                <a:spcAft>
                  <a:spcPct val="0"/>
                </a:spcAft>
              </a:pPr>
              <a:t>34</a:t>
            </a:fld>
            <a:endParaRPr lang="en-US" altLang="en-US" dirty="0">
              <a:solidFill>
                <a:srgbClr val="000000"/>
              </a:solidFill>
            </a:endParaRPr>
          </a:p>
        </p:txBody>
      </p:sp>
    </p:spTree>
    <p:extLst>
      <p:ext uri="{BB962C8B-B14F-4D97-AF65-F5344CB8AC3E}">
        <p14:creationId xmlns:p14="http://schemas.microsoft.com/office/powerpoint/2010/main" val="36849107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bwMode="auto">
          <a:xfrm>
            <a:off x="0" y="0"/>
            <a:ext cx="12192000" cy="1143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b="1" dirty="0">
                <a:solidFill>
                  <a:srgbClr val="FF0000"/>
                </a:solidFill>
                <a:latin typeface="Verdana" panose="020B0604030504040204" pitchFamily="34" charset="0"/>
                <a:ea typeface="Verdana" panose="020B0604030504040204" pitchFamily="34" charset="0"/>
                <a:cs typeface="Verdana" panose="020B0604030504040204" pitchFamily="34" charset="0"/>
              </a:rPr>
              <a:t>Timekeeping:  </a:t>
            </a:r>
            <a:br>
              <a:rPr lang="en-US" altLang="en-US" sz="4000" b="1" dirty="0">
                <a:solidFill>
                  <a:srgbClr val="FF0000"/>
                </a:solidFill>
                <a:latin typeface="Verdana" panose="020B0604030504040204" pitchFamily="34" charset="0"/>
                <a:ea typeface="Verdana" panose="020B0604030504040204" pitchFamily="34" charset="0"/>
                <a:cs typeface="Verdana" panose="020B0604030504040204" pitchFamily="34" charset="0"/>
              </a:rPr>
            </a:br>
            <a:r>
              <a:rPr lang="en-US" altLang="en-US" sz="4000" b="1" dirty="0">
                <a:solidFill>
                  <a:srgbClr val="FF0000"/>
                </a:solidFill>
                <a:latin typeface="Verdana" panose="020B0604030504040204" pitchFamily="34" charset="0"/>
                <a:ea typeface="Verdana" panose="020B0604030504040204" pitchFamily="34" charset="0"/>
                <a:cs typeface="Verdana" panose="020B0604030504040204" pitchFamily="34" charset="0"/>
              </a:rPr>
              <a:t>Decision Making Rubric</a:t>
            </a:r>
            <a:r>
              <a:rPr lang="en-US" altLang="en-US" sz="3600" dirty="0">
                <a:solidFill>
                  <a:srgbClr val="FF0000"/>
                </a:solidFill>
              </a:rPr>
              <a:t>	</a:t>
            </a:r>
          </a:p>
        </p:txBody>
      </p:sp>
      <p:sp>
        <p:nvSpPr>
          <p:cNvPr id="9" name="TextBox 8"/>
          <p:cNvSpPr txBox="1"/>
          <p:nvPr/>
        </p:nvSpPr>
        <p:spPr>
          <a:xfrm>
            <a:off x="992848" y="1143000"/>
            <a:ext cx="10626691" cy="1384995"/>
          </a:xfrm>
          <a:prstGeom prst="rect">
            <a:avLst/>
          </a:prstGeom>
          <a:noFill/>
        </p:spPr>
        <p:txBody>
          <a:bodyPr wrap="none" rtlCol="0">
            <a:spAutoFit/>
          </a:bodyPr>
          <a:lstStyle/>
          <a:p>
            <a:pPr algn="ctr"/>
            <a:r>
              <a:rPr lang="en-US" sz="2800" dirty="0" smtClean="0">
                <a:latin typeface="Verdana" panose="020B0604030504040204" pitchFamily="34" charset="0"/>
                <a:ea typeface="Verdana" panose="020B0604030504040204" pitchFamily="34" charset="0"/>
                <a:cs typeface="Verdana" panose="020B0604030504040204" pitchFamily="34" charset="0"/>
              </a:rPr>
              <a:t>Cost Objective</a:t>
            </a:r>
          </a:p>
          <a:p>
            <a:pPr algn="ctr"/>
            <a:r>
              <a:rPr lang="en-US" sz="2800" dirty="0" smtClean="0">
                <a:latin typeface="Verdana" panose="020B0604030504040204" pitchFamily="34" charset="0"/>
                <a:ea typeface="Verdana" panose="020B0604030504040204" pitchFamily="34" charset="0"/>
                <a:cs typeface="Verdana" panose="020B0604030504040204" pitchFamily="34" charset="0"/>
              </a:rPr>
              <a:t>When to do a Semi-Annual Certification or a Monthly Par?</a:t>
            </a:r>
          </a:p>
          <a:p>
            <a:pPr algn="ctr"/>
            <a:r>
              <a:rPr lang="en-US" sz="2800" dirty="0" smtClean="0">
                <a:latin typeface="Verdana" panose="020B0604030504040204" pitchFamily="34" charset="0"/>
                <a:ea typeface="Verdana" panose="020B0604030504040204" pitchFamily="34" charset="0"/>
                <a:cs typeface="Verdana" panose="020B0604030504040204" pitchFamily="34" charset="0"/>
              </a:rPr>
              <a:t> </a:t>
            </a:r>
            <a:endParaRPr lang="en-US" sz="28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2" name="Table 11" descr="Chart" title="Table"/>
          <p:cNvGraphicFramePr>
            <a:graphicFrameLocks noGrp="1"/>
          </p:cNvGraphicFramePr>
          <p:nvPr>
            <p:extLst>
              <p:ext uri="{D42A27DB-BD31-4B8C-83A1-F6EECF244321}">
                <p14:modId xmlns:p14="http://schemas.microsoft.com/office/powerpoint/2010/main" val="48755163"/>
              </p:ext>
            </p:extLst>
          </p:nvPr>
        </p:nvGraphicFramePr>
        <p:xfrm>
          <a:off x="992849" y="2286000"/>
          <a:ext cx="9751351" cy="3567096"/>
        </p:xfrm>
        <a:graphic>
          <a:graphicData uri="http://schemas.openxmlformats.org/drawingml/2006/table">
            <a:tbl>
              <a:tblPr firstRow="1" bandRow="1">
                <a:tableStyleId>{5C22544A-7EE6-4342-B048-85BDC9FD1C3A}</a:tableStyleId>
              </a:tblPr>
              <a:tblGrid>
                <a:gridCol w="3026701"/>
                <a:gridCol w="3715501"/>
                <a:gridCol w="3009149"/>
              </a:tblGrid>
              <a:tr h="1309705">
                <a:tc>
                  <a:txBody>
                    <a:bodyPr/>
                    <a:lstStyle/>
                    <a:p>
                      <a:pPr algn="ctr"/>
                      <a:r>
                        <a:rPr lang="en-US"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Grant Awards (or funding source)</a:t>
                      </a:r>
                      <a:endParaRPr lang="en-US" sz="2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Single</a:t>
                      </a:r>
                      <a:endParaRPr lang="en-US" sz="2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Multiple</a:t>
                      </a:r>
                      <a:endParaRPr lang="en-US" sz="2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r>
              <a:tr h="1097748">
                <a:tc>
                  <a:txBody>
                    <a:bodyPr/>
                    <a:lstStyle/>
                    <a:p>
                      <a:r>
                        <a:rPr lang="en-US" sz="2800" dirty="0" smtClean="0">
                          <a:latin typeface="Verdana" panose="020B0604030504040204" pitchFamily="34" charset="0"/>
                          <a:ea typeface="Verdana" panose="020B0604030504040204" pitchFamily="34" charset="0"/>
                          <a:cs typeface="Verdana" panose="020B0604030504040204" pitchFamily="34" charset="0"/>
                        </a:rPr>
                        <a:t>Single</a:t>
                      </a:r>
                      <a:endParaRPr lang="en-US" sz="28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2800" dirty="0" smtClean="0">
                          <a:latin typeface="Verdana" panose="020B0604030504040204" pitchFamily="34" charset="0"/>
                          <a:ea typeface="Verdana" panose="020B0604030504040204" pitchFamily="34" charset="0"/>
                          <a:cs typeface="Verdana" panose="020B0604030504040204" pitchFamily="34" charset="0"/>
                        </a:rPr>
                        <a:t>Do Semi-Annual Certification (A)</a:t>
                      </a:r>
                      <a:endParaRPr lang="en-US" sz="28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2800" dirty="0" smtClean="0">
                          <a:latin typeface="Verdana" panose="020B0604030504040204" pitchFamily="34" charset="0"/>
                          <a:ea typeface="Verdana" panose="020B0604030504040204" pitchFamily="34" charset="0"/>
                          <a:cs typeface="Verdana" panose="020B0604030504040204" pitchFamily="34" charset="0"/>
                        </a:rPr>
                        <a:t>Do Monthly PAR (C)</a:t>
                      </a:r>
                      <a:endParaRPr lang="en-US" sz="2800" dirty="0">
                        <a:latin typeface="Verdana" panose="020B0604030504040204" pitchFamily="34" charset="0"/>
                        <a:ea typeface="Verdana" panose="020B0604030504040204" pitchFamily="34" charset="0"/>
                        <a:cs typeface="Verdana" panose="020B0604030504040204" pitchFamily="34" charset="0"/>
                      </a:endParaRPr>
                    </a:p>
                  </a:txBody>
                  <a:tcPr/>
                </a:tc>
              </a:tr>
              <a:tr h="1097748">
                <a:tc>
                  <a:txBody>
                    <a:bodyPr/>
                    <a:lstStyle/>
                    <a:p>
                      <a:r>
                        <a:rPr lang="en-US" sz="2800" dirty="0" smtClean="0">
                          <a:latin typeface="Verdana" panose="020B0604030504040204" pitchFamily="34" charset="0"/>
                          <a:ea typeface="Verdana" panose="020B0604030504040204" pitchFamily="34" charset="0"/>
                          <a:cs typeface="Verdana" panose="020B0604030504040204" pitchFamily="34" charset="0"/>
                        </a:rPr>
                        <a:t>Multiple</a:t>
                      </a:r>
                      <a:endParaRPr lang="en-US" sz="28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2800" dirty="0" smtClean="0">
                          <a:latin typeface="Verdana" panose="020B0604030504040204" pitchFamily="34" charset="0"/>
                          <a:ea typeface="Verdana" panose="020B0604030504040204" pitchFamily="34" charset="0"/>
                          <a:cs typeface="Verdana" panose="020B0604030504040204" pitchFamily="34" charset="0"/>
                        </a:rPr>
                        <a:t>Do Semi-Annual Certification (B)</a:t>
                      </a:r>
                      <a:endParaRPr lang="en-US" sz="28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2800" dirty="0" smtClean="0">
                          <a:latin typeface="Verdana" panose="020B0604030504040204" pitchFamily="34" charset="0"/>
                          <a:ea typeface="Verdana" panose="020B0604030504040204" pitchFamily="34" charset="0"/>
                          <a:cs typeface="Verdana" panose="020B0604030504040204" pitchFamily="34" charset="0"/>
                        </a:rPr>
                        <a:t>Do Monthly PAR (D)</a:t>
                      </a:r>
                      <a:endParaRPr lang="en-US" sz="2800" dirty="0">
                        <a:latin typeface="Verdana" panose="020B0604030504040204" pitchFamily="34" charset="0"/>
                        <a:ea typeface="Verdana" panose="020B0604030504040204" pitchFamily="34" charset="0"/>
                        <a:cs typeface="Verdana" panose="020B0604030504040204" pitchFamily="34" charset="0"/>
                      </a:endParaRPr>
                    </a:p>
                  </a:txBody>
                  <a:tcPr/>
                </a:tc>
              </a:tr>
            </a:tbl>
          </a:graphicData>
        </a:graphic>
      </p:graphicFrame>
    </p:spTree>
    <p:extLst>
      <p:ext uri="{BB962C8B-B14F-4D97-AF65-F5344CB8AC3E}">
        <p14:creationId xmlns:p14="http://schemas.microsoft.com/office/powerpoint/2010/main" val="32270580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926542"/>
            <a:ext cx="12192000" cy="724972"/>
          </a:xfrm>
        </p:spPr>
        <p:txBody>
          <a:bodyPr>
            <a:normAutofit/>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Literacy, MTSS, and Career/College Readiness</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Title 3"/>
          <p:cNvSpPr>
            <a:spLocks noGrp="1"/>
          </p:cNvSpPr>
          <p:nvPr>
            <p:ph type="ctrTitle"/>
          </p:nvPr>
        </p:nvSpPr>
        <p:spPr>
          <a:xfrm>
            <a:off x="0" y="2099733"/>
            <a:ext cx="12192000" cy="1308485"/>
          </a:xfrm>
        </p:spPr>
        <p:txBody>
          <a:bodyPr/>
          <a:lstStyle/>
          <a:p>
            <a:r>
              <a:rPr lang="en-US" sz="40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Updated Section 31a Information</a:t>
            </a:r>
            <a:endParaRPr lang="en-US" sz="40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683648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0108"/>
            <a:ext cx="12191999" cy="1406108"/>
          </a:xfrm>
        </p:spPr>
        <p:txBody>
          <a:bodyPr/>
          <a:lstStyle/>
          <a:p>
            <a:pPr algn="ctr"/>
            <a:r>
              <a:rPr lang="en-US" sz="40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Focus on Literacy</a:t>
            </a:r>
            <a:r>
              <a:rPr lang="en-US" sz="4000" b="1" dirty="0">
                <a:solidFill>
                  <a:srgbClr val="FF0000"/>
                </a:solidFill>
                <a:latin typeface="Verdana" panose="020B0604030504040204" pitchFamily="34" charset="0"/>
                <a:ea typeface="Verdana" panose="020B0604030504040204" pitchFamily="34" charset="0"/>
                <a:cs typeface="Verdana" panose="020B0604030504040204" pitchFamily="34" charset="0"/>
              </a:rPr>
              <a:t>, K-3 &amp; Career/College Readiness by the End of 11</a:t>
            </a:r>
            <a:r>
              <a:rPr lang="en-US" sz="4000" b="1" baseline="30000" dirty="0">
                <a:solidFill>
                  <a:srgbClr val="FF0000"/>
                </a:solidFill>
                <a:latin typeface="Verdana" panose="020B0604030504040204" pitchFamily="34" charset="0"/>
                <a:ea typeface="Verdana" panose="020B0604030504040204" pitchFamily="34" charset="0"/>
                <a:cs typeface="Verdana" panose="020B0604030504040204" pitchFamily="34" charset="0"/>
              </a:rPr>
              <a:t>th</a:t>
            </a:r>
            <a:r>
              <a:rPr lang="en-US" sz="4000" b="1" dirty="0">
                <a:solidFill>
                  <a:srgbClr val="FF0000"/>
                </a:solidFill>
                <a:latin typeface="Verdana" panose="020B0604030504040204" pitchFamily="34" charset="0"/>
                <a:ea typeface="Verdana" panose="020B0604030504040204" pitchFamily="34" charset="0"/>
                <a:cs typeface="Verdana" panose="020B0604030504040204" pitchFamily="34" charset="0"/>
              </a:rPr>
              <a:t> grade</a:t>
            </a:r>
          </a:p>
        </p:txBody>
      </p:sp>
      <p:sp>
        <p:nvSpPr>
          <p:cNvPr id="3" name="Content Placeholder 2"/>
          <p:cNvSpPr>
            <a:spLocks noGrp="1"/>
          </p:cNvSpPr>
          <p:nvPr>
            <p:ph idx="1"/>
          </p:nvPr>
        </p:nvSpPr>
        <p:spPr>
          <a:xfrm>
            <a:off x="678435" y="2165364"/>
            <a:ext cx="10835127" cy="3301158"/>
          </a:xfrm>
        </p:spPr>
        <p:txBody>
          <a:bodyPr>
            <a:normAutofit fontScale="92500" lnSpcReduction="20000"/>
          </a:bodyPr>
          <a:lstStyle/>
          <a:p>
            <a:r>
              <a:rPr lang="en-US" sz="3000" dirty="0" smtClean="0">
                <a:latin typeface="Verdana" panose="020B0604030504040204" pitchFamily="34" charset="0"/>
                <a:ea typeface="Verdana" panose="020B0604030504040204" pitchFamily="34" charset="0"/>
                <a:cs typeface="Verdana" panose="020B0604030504040204" pitchFamily="34" charset="0"/>
              </a:rPr>
              <a:t>Focus on 3</a:t>
            </a:r>
            <a:r>
              <a:rPr lang="en-US" sz="3000" baseline="30000" dirty="0" smtClean="0">
                <a:latin typeface="Verdana" panose="020B0604030504040204" pitchFamily="34" charset="0"/>
                <a:ea typeface="Verdana" panose="020B0604030504040204" pitchFamily="34" charset="0"/>
                <a:cs typeface="Verdana" panose="020B0604030504040204" pitchFamily="34" charset="0"/>
              </a:rPr>
              <a:t>rd</a:t>
            </a:r>
            <a:r>
              <a:rPr lang="en-US" sz="3000" dirty="0" smtClean="0">
                <a:latin typeface="Verdana" panose="020B0604030504040204" pitchFamily="34" charset="0"/>
                <a:ea typeface="Verdana" panose="020B0604030504040204" pitchFamily="34" charset="0"/>
                <a:cs typeface="Verdana" panose="020B0604030504040204" pitchFamily="34" charset="0"/>
              </a:rPr>
              <a:t> grade literacy proficiency and the accountability model that ensures all at-risk students will be proficient in ELA at the end of grade 3 or significant consequences will be assessed.</a:t>
            </a:r>
          </a:p>
          <a:p>
            <a:r>
              <a:rPr lang="en-US" sz="3000" dirty="0">
                <a:latin typeface="Verdana" panose="020B0604030504040204" pitchFamily="34" charset="0"/>
                <a:ea typeface="Verdana" panose="020B0604030504040204" pitchFamily="34" charset="0"/>
                <a:cs typeface="Verdana" panose="020B0604030504040204" pitchFamily="34" charset="0"/>
              </a:rPr>
              <a:t>A continuing focus on the preparation of 11th grade at-risk students to be career and college ready.  As with the consequences imposed against districts whose students are not reading-proficient, districts should focus on this prior to 11</a:t>
            </a:r>
            <a:r>
              <a:rPr lang="en-US" sz="3000" baseline="30000" dirty="0">
                <a:latin typeface="Verdana" panose="020B0604030504040204" pitchFamily="34" charset="0"/>
                <a:ea typeface="Verdana" panose="020B0604030504040204" pitchFamily="34" charset="0"/>
                <a:cs typeface="Verdana" panose="020B0604030504040204" pitchFamily="34" charset="0"/>
              </a:rPr>
              <a:t>th</a:t>
            </a:r>
            <a:r>
              <a:rPr lang="en-US" sz="3000" dirty="0">
                <a:latin typeface="Verdana" panose="020B0604030504040204" pitchFamily="34" charset="0"/>
                <a:ea typeface="Verdana" panose="020B0604030504040204" pitchFamily="34" charset="0"/>
                <a:cs typeface="Verdana" panose="020B0604030504040204" pitchFamily="34" charset="0"/>
              </a:rPr>
              <a:t> </a:t>
            </a:r>
            <a:r>
              <a:rPr lang="en-US" sz="3000" dirty="0" smtClean="0">
                <a:latin typeface="Verdana" panose="020B0604030504040204" pitchFamily="34" charset="0"/>
                <a:ea typeface="Verdana" panose="020B0604030504040204" pitchFamily="34" charset="0"/>
                <a:cs typeface="Verdana" panose="020B0604030504040204" pitchFamily="34" charset="0"/>
              </a:rPr>
              <a:t>grade.</a:t>
            </a:r>
            <a:endParaRPr lang="en-US" sz="3000" dirty="0">
              <a:latin typeface="Verdana" panose="020B0604030504040204" pitchFamily="34" charset="0"/>
              <a:ea typeface="Verdana" panose="020B0604030504040204" pitchFamily="34" charset="0"/>
              <a:cs typeface="Verdana" panose="020B0604030504040204" pitchFamily="34" charset="0"/>
            </a:endParaRPr>
          </a:p>
          <a:p>
            <a:endParaRPr lang="en-US" sz="2800" dirty="0"/>
          </a:p>
        </p:txBody>
      </p:sp>
    </p:spTree>
    <p:extLst>
      <p:ext uri="{BB962C8B-B14F-4D97-AF65-F5344CB8AC3E}">
        <p14:creationId xmlns:p14="http://schemas.microsoft.com/office/powerpoint/2010/main" val="28915139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38"/>
            <a:ext cx="12192000" cy="1397000"/>
          </a:xfrm>
        </p:spPr>
        <p:txBody>
          <a:bodyPr/>
          <a:lstStyle/>
          <a:p>
            <a:pPr algn="ctr"/>
            <a:r>
              <a:rPr lang="en-US" sz="40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Multi-Tiered System of Supports (MTSS) </a:t>
            </a:r>
            <a:r>
              <a:rPr lang="en-US" sz="4000" b="1" dirty="0">
                <a:solidFill>
                  <a:srgbClr val="FF0000"/>
                </a:solidFill>
                <a:latin typeface="Verdana" panose="020B0604030504040204" pitchFamily="34" charset="0"/>
                <a:ea typeface="Verdana" panose="020B0604030504040204" pitchFamily="34" charset="0"/>
                <a:cs typeface="Verdana" panose="020B0604030504040204" pitchFamily="34" charset="0"/>
              </a:rPr>
              <a:t>Legislative </a:t>
            </a:r>
            <a:r>
              <a:rPr lang="en-US" sz="40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Language</a:t>
            </a:r>
            <a:r>
              <a:rPr lang="en-US" sz="4000" b="1" dirty="0">
                <a:latin typeface="Verdana" panose="020B0604030504040204" pitchFamily="34" charset="0"/>
                <a:ea typeface="Verdana" panose="020B0604030504040204" pitchFamily="34" charset="0"/>
                <a:cs typeface="Verdana" panose="020B0604030504040204" pitchFamily="34" charset="0"/>
              </a:rPr>
              <a:t/>
            </a:r>
            <a:br>
              <a:rPr lang="en-US" sz="4000" b="1" dirty="0">
                <a:latin typeface="Verdana" panose="020B0604030504040204" pitchFamily="34" charset="0"/>
                <a:ea typeface="Verdana" panose="020B0604030504040204" pitchFamily="34" charset="0"/>
                <a:cs typeface="Verdana" panose="020B0604030504040204" pitchFamily="34" charset="0"/>
              </a:rPr>
            </a:br>
            <a:endParaRPr lang="en-US" sz="40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554837" y="1417638"/>
            <a:ext cx="11346217" cy="4622944"/>
          </a:xfrm>
        </p:spPr>
        <p:txBody>
          <a:bodyPr>
            <a:normAutofit/>
          </a:bodyPr>
          <a:lstStyle/>
          <a:p>
            <a:r>
              <a:rPr lang="en-US" sz="2900" dirty="0" smtClean="0">
                <a:latin typeface="Verdana" panose="020B0604030504040204" pitchFamily="34" charset="0"/>
                <a:ea typeface="Verdana" panose="020B0604030504040204" pitchFamily="34" charset="0"/>
                <a:cs typeface="Verdana" panose="020B0604030504040204" pitchFamily="34" charset="0"/>
              </a:rPr>
              <a:t>Implements effective instruction for all learners,</a:t>
            </a:r>
          </a:p>
          <a:p>
            <a:r>
              <a:rPr lang="en-US" sz="2900" dirty="0" smtClean="0">
                <a:latin typeface="Verdana" panose="020B0604030504040204" pitchFamily="34" charset="0"/>
                <a:ea typeface="Verdana" panose="020B0604030504040204" pitchFamily="34" charset="0"/>
                <a:cs typeface="Verdana" panose="020B0604030504040204" pitchFamily="34" charset="0"/>
              </a:rPr>
              <a:t>Intervenes early,</a:t>
            </a:r>
          </a:p>
          <a:p>
            <a:r>
              <a:rPr lang="en-US" sz="2900" dirty="0" smtClean="0">
                <a:latin typeface="Verdana" panose="020B0604030504040204" pitchFamily="34" charset="0"/>
                <a:ea typeface="Verdana" panose="020B0604030504040204" pitchFamily="34" charset="0"/>
                <a:cs typeface="Verdana" panose="020B0604030504040204" pitchFamily="34" charset="0"/>
              </a:rPr>
              <a:t>Provides a multi-tiered mode of instruction and intervention that provides the </a:t>
            </a:r>
            <a:r>
              <a:rPr lang="en-US" sz="2900" dirty="0">
                <a:latin typeface="Verdana" panose="020B0604030504040204" pitchFamily="34" charset="0"/>
                <a:ea typeface="Verdana" panose="020B0604030504040204" pitchFamily="34" charset="0"/>
                <a:cs typeface="Verdana" panose="020B0604030504040204" pitchFamily="34" charset="0"/>
              </a:rPr>
              <a:t>following</a:t>
            </a:r>
            <a:r>
              <a:rPr lang="en-US" sz="2900" dirty="0" smtClean="0">
                <a:latin typeface="Verdana" panose="020B0604030504040204" pitchFamily="34" charset="0"/>
                <a:ea typeface="Verdana" panose="020B0604030504040204" pitchFamily="34" charset="0"/>
                <a:cs typeface="Verdana" panose="020B0604030504040204" pitchFamily="34" charset="0"/>
              </a:rPr>
              <a:t>:</a:t>
            </a:r>
          </a:p>
          <a:p>
            <a:pPr lvl="1"/>
            <a:r>
              <a:rPr lang="en-US" sz="2500" dirty="0" smtClean="0">
                <a:latin typeface="Verdana" panose="020B0604030504040204" pitchFamily="34" charset="0"/>
                <a:ea typeface="Verdana" panose="020B0604030504040204" pitchFamily="34" charset="0"/>
                <a:cs typeface="Verdana" panose="020B0604030504040204" pitchFamily="34" charset="0"/>
              </a:rPr>
              <a:t>A </a:t>
            </a:r>
            <a:r>
              <a:rPr lang="en-US" sz="2500" dirty="0">
                <a:latin typeface="Verdana" panose="020B0604030504040204" pitchFamily="34" charset="0"/>
                <a:ea typeface="Verdana" panose="020B0604030504040204" pitchFamily="34" charset="0"/>
                <a:cs typeface="Verdana" panose="020B0604030504040204" pitchFamily="34" charset="0"/>
              </a:rPr>
              <a:t>core curriculum and classroom interventions available to all pupils that meet the needs of most pupils,</a:t>
            </a:r>
          </a:p>
          <a:p>
            <a:pPr lvl="1"/>
            <a:r>
              <a:rPr lang="en-US" sz="2500" dirty="0">
                <a:latin typeface="Verdana" panose="020B0604030504040204" pitchFamily="34" charset="0"/>
                <a:ea typeface="Verdana" panose="020B0604030504040204" pitchFamily="34" charset="0"/>
                <a:cs typeface="Verdana" panose="020B0604030504040204" pitchFamily="34" charset="0"/>
              </a:rPr>
              <a:t>Targeted group interventions,</a:t>
            </a:r>
          </a:p>
          <a:p>
            <a:pPr lvl="1"/>
            <a:r>
              <a:rPr lang="en-US" sz="2500" dirty="0">
                <a:latin typeface="Verdana" panose="020B0604030504040204" pitchFamily="34" charset="0"/>
                <a:ea typeface="Verdana" panose="020B0604030504040204" pitchFamily="34" charset="0"/>
                <a:cs typeface="Verdana" panose="020B0604030504040204" pitchFamily="34" charset="0"/>
              </a:rPr>
              <a:t>Intense individual interventions,</a:t>
            </a:r>
          </a:p>
          <a:p>
            <a:endParaRPr lang="en-US" sz="2800" dirty="0"/>
          </a:p>
        </p:txBody>
      </p:sp>
    </p:spTree>
    <p:extLst>
      <p:ext uri="{BB962C8B-B14F-4D97-AF65-F5344CB8AC3E}">
        <p14:creationId xmlns:p14="http://schemas.microsoft.com/office/powerpoint/2010/main" val="15166460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3276"/>
            <a:ext cx="12192000" cy="1296619"/>
          </a:xfrm>
        </p:spPr>
        <p:txBody>
          <a:bodyPr/>
          <a:lstStyle/>
          <a:p>
            <a:r>
              <a:rPr lang="en-US" sz="4000" b="1" dirty="0">
                <a:solidFill>
                  <a:srgbClr val="FF0000"/>
                </a:solidFill>
                <a:latin typeface="Verdana" panose="020B0604030504040204" pitchFamily="34" charset="0"/>
                <a:ea typeface="Verdana" panose="020B0604030504040204" pitchFamily="34" charset="0"/>
                <a:cs typeface="Verdana" panose="020B0604030504040204" pitchFamily="34" charset="0"/>
              </a:rPr>
              <a:t>Multi-Tiered System of </a:t>
            </a:r>
            <a:r>
              <a:rPr lang="en-US" sz="40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Supports </a:t>
            </a:r>
            <a:r>
              <a:rPr lang="en-US" sz="4000" b="1" dirty="0">
                <a:solidFill>
                  <a:srgbClr val="FF0000"/>
                </a:solidFill>
                <a:latin typeface="Verdana" panose="020B0604030504040204" pitchFamily="34" charset="0"/>
                <a:ea typeface="Verdana" panose="020B0604030504040204" pitchFamily="34" charset="0"/>
                <a:cs typeface="Verdana" panose="020B0604030504040204" pitchFamily="34" charset="0"/>
              </a:rPr>
              <a:t>(MTSS) Legislative Language</a:t>
            </a:r>
            <a:r>
              <a:rPr lang="en-US" sz="4000" b="1" dirty="0" smtClean="0">
                <a:latin typeface="Verdana" panose="020B0604030504040204" pitchFamily="34" charset="0"/>
                <a:ea typeface="Verdana" panose="020B0604030504040204" pitchFamily="34" charset="0"/>
                <a:cs typeface="Verdana" panose="020B0604030504040204" pitchFamily="34" charset="0"/>
              </a:rPr>
              <a:t/>
            </a:r>
            <a:br>
              <a:rPr lang="en-US" sz="4000" b="1" dirty="0" smtClean="0">
                <a:latin typeface="Verdana" panose="020B0604030504040204" pitchFamily="34" charset="0"/>
                <a:ea typeface="Verdana" panose="020B0604030504040204" pitchFamily="34" charset="0"/>
                <a:cs typeface="Verdana" panose="020B0604030504040204" pitchFamily="34" charset="0"/>
              </a:rPr>
            </a:br>
            <a:r>
              <a:rPr lang="en-US" dirty="0"/>
              <a:t/>
            </a:r>
            <a:br>
              <a:rPr lang="en-US" dirty="0"/>
            </a:br>
            <a:r>
              <a:rPr lang="en-US" dirty="0"/>
              <a:t/>
            </a:r>
            <a:br>
              <a:rPr lang="en-US" dirty="0"/>
            </a:br>
            <a:r>
              <a:rPr lang="en-US" dirty="0" smtClean="0"/>
              <a:t/>
            </a:r>
            <a:br>
              <a:rPr lang="en-US" dirty="0" smtClean="0"/>
            </a:br>
            <a:endParaRPr lang="en-US" dirty="0"/>
          </a:p>
        </p:txBody>
      </p:sp>
      <p:sp>
        <p:nvSpPr>
          <p:cNvPr id="3" name="Content Placeholder 2"/>
          <p:cNvSpPr>
            <a:spLocks noGrp="1"/>
          </p:cNvSpPr>
          <p:nvPr>
            <p:ph idx="1"/>
          </p:nvPr>
        </p:nvSpPr>
        <p:spPr>
          <a:xfrm>
            <a:off x="231913" y="1774586"/>
            <a:ext cx="11728173" cy="3646360"/>
          </a:xfrm>
        </p:spPr>
        <p:txBody>
          <a:bodyPr>
            <a:normAutofit lnSpcReduction="10000"/>
          </a:bodyPr>
          <a:lstStyle/>
          <a:p>
            <a:pPr lvl="1"/>
            <a:r>
              <a:rPr lang="en-US" sz="2400" dirty="0">
                <a:latin typeface="Verdana" panose="020B0604030504040204" pitchFamily="34" charset="0"/>
                <a:ea typeface="Verdana" panose="020B0604030504040204" pitchFamily="34" charset="0"/>
                <a:cs typeface="Verdana" panose="020B0604030504040204" pitchFamily="34" charset="0"/>
              </a:rPr>
              <a:t>Monitors pupil progress to inform instruction</a:t>
            </a:r>
            <a:r>
              <a:rPr lang="en-US" sz="2400" dirty="0" smtClean="0">
                <a:latin typeface="Verdana" panose="020B0604030504040204" pitchFamily="34" charset="0"/>
                <a:ea typeface="Verdana" panose="020B0604030504040204" pitchFamily="34" charset="0"/>
                <a:cs typeface="Verdana" panose="020B0604030504040204" pitchFamily="34" charset="0"/>
              </a:rPr>
              <a:t>,</a:t>
            </a:r>
          </a:p>
          <a:p>
            <a:pPr lvl="1"/>
            <a:r>
              <a:rPr lang="en-US" sz="2400" dirty="0" smtClean="0">
                <a:latin typeface="Verdana" panose="020B0604030504040204" pitchFamily="34" charset="0"/>
                <a:ea typeface="Verdana" panose="020B0604030504040204" pitchFamily="34" charset="0"/>
                <a:cs typeface="Verdana" panose="020B0604030504040204" pitchFamily="34" charset="0"/>
              </a:rPr>
              <a:t>Uses </a:t>
            </a:r>
            <a:r>
              <a:rPr lang="en-US" sz="2400" dirty="0">
                <a:latin typeface="Verdana" panose="020B0604030504040204" pitchFamily="34" charset="0"/>
                <a:ea typeface="Verdana" panose="020B0604030504040204" pitchFamily="34" charset="0"/>
                <a:cs typeface="Verdana" panose="020B0604030504040204" pitchFamily="34" charset="0"/>
              </a:rPr>
              <a:t>data to make instructional decisions</a:t>
            </a:r>
            <a:r>
              <a:rPr lang="en-US" sz="2400" dirty="0" smtClean="0">
                <a:latin typeface="Verdana" panose="020B0604030504040204" pitchFamily="34" charset="0"/>
                <a:ea typeface="Verdana" panose="020B0604030504040204" pitchFamily="34" charset="0"/>
                <a:cs typeface="Verdana" panose="020B0604030504040204" pitchFamily="34" charset="0"/>
              </a:rPr>
              <a:t>,</a:t>
            </a:r>
          </a:p>
          <a:p>
            <a:pPr lvl="1"/>
            <a:r>
              <a:rPr lang="en-US" sz="2400" dirty="0" smtClean="0">
                <a:latin typeface="Verdana" panose="020B0604030504040204" pitchFamily="34" charset="0"/>
                <a:ea typeface="Verdana" panose="020B0604030504040204" pitchFamily="34" charset="0"/>
                <a:cs typeface="Verdana" panose="020B0604030504040204" pitchFamily="34" charset="0"/>
              </a:rPr>
              <a:t>Uses assessments, </a:t>
            </a:r>
            <a:r>
              <a:rPr lang="en-US" sz="2400" dirty="0">
                <a:latin typeface="Verdana" panose="020B0604030504040204" pitchFamily="34" charset="0"/>
                <a:ea typeface="Verdana" panose="020B0604030504040204" pitchFamily="34" charset="0"/>
                <a:cs typeface="Verdana" panose="020B0604030504040204" pitchFamily="34" charset="0"/>
              </a:rPr>
              <a:t>including universal screening, diagnostics, and progress monitoring</a:t>
            </a:r>
            <a:r>
              <a:rPr lang="en-US" sz="2400" dirty="0" smtClean="0">
                <a:latin typeface="Verdana" panose="020B0604030504040204" pitchFamily="34" charset="0"/>
                <a:ea typeface="Verdana" panose="020B0604030504040204" pitchFamily="34" charset="0"/>
                <a:cs typeface="Verdana" panose="020B0604030504040204" pitchFamily="34" charset="0"/>
              </a:rPr>
              <a:t>,</a:t>
            </a:r>
          </a:p>
          <a:p>
            <a:pPr lvl="1"/>
            <a:r>
              <a:rPr lang="en-US" sz="2400" dirty="0" smtClean="0">
                <a:latin typeface="Verdana" panose="020B0604030504040204" pitchFamily="34" charset="0"/>
                <a:ea typeface="Verdana" panose="020B0604030504040204" pitchFamily="34" charset="0"/>
                <a:cs typeface="Verdana" panose="020B0604030504040204" pitchFamily="34" charset="0"/>
              </a:rPr>
              <a:t>Engages families and the community,</a:t>
            </a:r>
          </a:p>
          <a:p>
            <a:pPr lvl="1"/>
            <a:r>
              <a:rPr lang="en-US" sz="2400" dirty="0" smtClean="0">
                <a:latin typeface="Verdana" panose="020B0604030504040204" pitchFamily="34" charset="0"/>
                <a:ea typeface="Verdana" panose="020B0604030504040204" pitchFamily="34" charset="0"/>
                <a:cs typeface="Verdana" panose="020B0604030504040204" pitchFamily="34" charset="0"/>
              </a:rPr>
              <a:t>Implements evidence-based, scientifically validated, instruction and intervention,</a:t>
            </a:r>
          </a:p>
          <a:p>
            <a:pPr lvl="1"/>
            <a:r>
              <a:rPr lang="en-US" sz="2400" dirty="0" smtClean="0">
                <a:latin typeface="Verdana" panose="020B0604030504040204" pitchFamily="34" charset="0"/>
                <a:ea typeface="Verdana" panose="020B0604030504040204" pitchFamily="34" charset="0"/>
                <a:cs typeface="Verdana" panose="020B0604030504040204" pitchFamily="34" charset="0"/>
              </a:rPr>
              <a:t>Implements instruction and intervention practices with fidelity,</a:t>
            </a:r>
          </a:p>
          <a:p>
            <a:pPr lvl="1"/>
            <a:r>
              <a:rPr lang="en-US" sz="2400" dirty="0" smtClean="0">
                <a:latin typeface="Verdana" panose="020B0604030504040204" pitchFamily="34" charset="0"/>
                <a:ea typeface="Verdana" panose="020B0604030504040204" pitchFamily="34" charset="0"/>
                <a:cs typeface="Verdana" panose="020B0604030504040204" pitchFamily="34" charset="0"/>
              </a:rPr>
              <a:t>Uses a collaborative problem-solving model.</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46357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01007" y="373305"/>
            <a:ext cx="8347807" cy="2628641"/>
          </a:xfrm>
        </p:spPr>
        <p:txBody>
          <a:bodyPr>
            <a:normAutofit fontScale="90000"/>
          </a:bodyPr>
          <a:lstStyle/>
          <a:p>
            <a:pPr>
              <a:defRPr/>
            </a:pPr>
            <a:r>
              <a:rPr lang="en-US"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Every Student Succeeds Act</a:t>
            </a:r>
            <a:br>
              <a:rPr lang="en-US"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br>
            <a:r>
              <a:rPr lang="en-US"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Title I, Part A Schoolwide Flexibility</a:t>
            </a:r>
            <a:endParaRPr lang="en-US"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pic>
        <p:nvPicPr>
          <p:cNvPr id="79875" name="Picture 5" descr="Under construction sign&#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3872" y="887526"/>
            <a:ext cx="16002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9876" name="Subtitle 4"/>
          <p:cNvSpPr>
            <a:spLocks noGrp="1"/>
          </p:cNvSpPr>
          <p:nvPr>
            <p:ph type="subTitle" idx="1"/>
          </p:nvPr>
        </p:nvSpPr>
        <p:spPr bwMode="auto">
          <a:xfrm>
            <a:off x="0" y="3581400"/>
            <a:ext cx="12192000" cy="143883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b="1" i="1" dirty="0" smtClean="0">
                <a:latin typeface="Verdana" panose="020B0604030504040204" pitchFamily="34" charset="0"/>
                <a:ea typeface="Verdana" panose="020B0604030504040204" pitchFamily="34" charset="0"/>
                <a:cs typeface="Verdana" panose="020B0604030504040204" pitchFamily="34" charset="0"/>
              </a:rPr>
              <a:t>Coming </a:t>
            </a:r>
            <a:r>
              <a:rPr lang="en-US" altLang="en-US" sz="4000" b="1" i="1" dirty="0">
                <a:latin typeface="Verdana" panose="020B0604030504040204" pitchFamily="34" charset="0"/>
                <a:ea typeface="Verdana" panose="020B0604030504040204" pitchFamily="34" charset="0"/>
                <a:cs typeface="Verdana" panose="020B0604030504040204" pitchFamily="34" charset="0"/>
              </a:rPr>
              <a:t>soon to a Title I, Part A Schoolwide School near you!</a:t>
            </a:r>
          </a:p>
        </p:txBody>
      </p:sp>
    </p:spTree>
    <p:extLst>
      <p:ext uri="{BB962C8B-B14F-4D97-AF65-F5344CB8AC3E}">
        <p14:creationId xmlns:p14="http://schemas.microsoft.com/office/powerpoint/2010/main" val="12330417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lstStyle/>
          <a:p>
            <a:pPr algn="ctr"/>
            <a:r>
              <a:rPr lang="en-US" sz="40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Annual Section 31a Program Report</a:t>
            </a:r>
            <a:endParaRPr lang="en-US" sz="40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357810" y="1417638"/>
            <a:ext cx="11370364" cy="3847089"/>
          </a:xfrm>
        </p:spPr>
        <p:txBody>
          <a:bodyPr>
            <a:noAutofit/>
          </a:bodyPr>
          <a:lstStyle/>
          <a:p>
            <a:pPr marL="0" indent="0">
              <a:buNone/>
            </a:pPr>
            <a:r>
              <a:rPr lang="en-US" dirty="0" smtClean="0">
                <a:latin typeface="Verdana" panose="020B0604030504040204" pitchFamily="34" charset="0"/>
                <a:ea typeface="Verdana" panose="020B0604030504040204" pitchFamily="34" charset="0"/>
                <a:cs typeface="Verdana" panose="020B0604030504040204" pitchFamily="34" charset="0"/>
              </a:rPr>
              <a:t>Modifications were made in the report to address language in the legislation</a:t>
            </a:r>
            <a:r>
              <a:rPr lang="en-US" dirty="0">
                <a:latin typeface="Verdana" panose="020B0604030504040204" pitchFamily="34" charset="0"/>
                <a:ea typeface="Verdana" panose="020B0604030504040204" pitchFamily="34" charset="0"/>
                <a:cs typeface="Verdana" panose="020B0604030504040204" pitchFamily="34" charset="0"/>
              </a:rPr>
              <a:t>:</a:t>
            </a:r>
            <a:r>
              <a:rPr lang="en-US" dirty="0" smtClean="0">
                <a:latin typeface="Verdana" panose="020B0604030504040204" pitchFamily="34" charset="0"/>
                <a:ea typeface="Verdana" panose="020B0604030504040204" pitchFamily="34" charset="0"/>
                <a:cs typeface="Verdana" panose="020B0604030504040204" pitchFamily="34" charset="0"/>
              </a:rPr>
              <a:t> professional development, early literacy, anti-bullying programs, crisis intervention, and parental engagement.</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smtClean="0">
                <a:latin typeface="Verdana" panose="020B0604030504040204" pitchFamily="34" charset="0"/>
                <a:ea typeface="Verdana" panose="020B0604030504040204" pitchFamily="34" charset="0"/>
                <a:cs typeface="Verdana" panose="020B0604030504040204" pitchFamily="34" charset="0"/>
              </a:rPr>
              <a:t>Due date: July 15, 2016</a:t>
            </a:r>
          </a:p>
          <a:p>
            <a:pPr marL="0" indent="0">
              <a:buNone/>
            </a:pPr>
            <a:endParaRPr lang="en-US" sz="2800" dirty="0" smtClean="0"/>
          </a:p>
        </p:txBody>
      </p:sp>
    </p:spTree>
    <p:extLst>
      <p:ext uri="{BB962C8B-B14F-4D97-AF65-F5344CB8AC3E}">
        <p14:creationId xmlns:p14="http://schemas.microsoft.com/office/powerpoint/2010/main" val="20233636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616" y="1560513"/>
            <a:ext cx="10972800" cy="1143000"/>
          </a:xfrm>
        </p:spPr>
        <p:txBody>
          <a:bodyPr/>
          <a:lstStyle/>
          <a:p>
            <a:pPr marL="0" indent="0"/>
            <a:r>
              <a:rPr lang="en-US" b="1" dirty="0">
                <a:solidFill>
                  <a:srgbClr val="FF0000"/>
                </a:solidFill>
                <a:latin typeface="Verdana" panose="020B0604030504040204" pitchFamily="34" charset="0"/>
                <a:ea typeface="Verdana" panose="020B0604030504040204" pitchFamily="34" charset="0"/>
                <a:cs typeface="Verdana" panose="020B0604030504040204" pitchFamily="34" charset="0"/>
              </a:rPr>
              <a:t>MEGS+ </a:t>
            </a:r>
            <a:br>
              <a:rPr lang="en-US" b="1" dirty="0">
                <a:solidFill>
                  <a:srgbClr val="FF0000"/>
                </a:solidFill>
                <a:latin typeface="Verdana" panose="020B0604030504040204" pitchFamily="34" charset="0"/>
                <a:ea typeface="Verdana" panose="020B0604030504040204" pitchFamily="34" charset="0"/>
                <a:cs typeface="Verdana" panose="020B0604030504040204" pitchFamily="34" charset="0"/>
              </a:rPr>
            </a:br>
            <a:r>
              <a:rPr lang="en-US" b="1" dirty="0">
                <a:solidFill>
                  <a:srgbClr val="FF0000"/>
                </a:solidFill>
                <a:latin typeface="Verdana" panose="020B0604030504040204" pitchFamily="34" charset="0"/>
                <a:ea typeface="Verdana" panose="020B0604030504040204" pitchFamily="34" charset="0"/>
                <a:cs typeface="Verdana" panose="020B0604030504040204" pitchFamily="34" charset="0"/>
              </a:rPr>
              <a:t>Application Changes</a:t>
            </a:r>
            <a:br>
              <a:rPr lang="en-US" b="1" dirty="0">
                <a:solidFill>
                  <a:srgbClr val="FF0000"/>
                </a:solidFill>
                <a:latin typeface="Verdana" panose="020B0604030504040204" pitchFamily="34" charset="0"/>
                <a:ea typeface="Verdana" panose="020B0604030504040204" pitchFamily="34" charset="0"/>
                <a:cs typeface="Verdana" panose="020B0604030504040204" pitchFamily="34" charset="0"/>
              </a:rPr>
            </a:br>
            <a:endParaRPr lang="en-US" dirty="0">
              <a:solidFill>
                <a:srgbClr val="FF0000"/>
              </a:solidFill>
            </a:endParaRPr>
          </a:p>
        </p:txBody>
      </p:sp>
    </p:spTree>
    <p:extLst>
      <p:ext uri="{BB962C8B-B14F-4D97-AF65-F5344CB8AC3E}">
        <p14:creationId xmlns:p14="http://schemas.microsoft.com/office/powerpoint/2010/main" val="28032267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txBox="1">
            <a:spLocks noGrp="1"/>
          </p:cNvSpPr>
          <p:nvPr>
            <p:ph type="title"/>
          </p:nvPr>
        </p:nvSpPr>
        <p:spPr>
          <a:xfrm>
            <a:off x="609600" y="274638"/>
            <a:ext cx="10972800" cy="646331"/>
          </a:xfrm>
          <a:prstGeom prst="rect">
            <a:avLst/>
          </a:prstGeom>
          <a:noFill/>
        </p:spPr>
        <p:txBody>
          <a:bodyPr wrap="square" rtlCol="0">
            <a:spAutoFit/>
          </a:bodyPr>
          <a:lstStyle/>
          <a:p>
            <a:r>
              <a:rPr lang="en-US" sz="3600" b="1" dirty="0">
                <a:solidFill>
                  <a:srgbClr val="FF0000"/>
                </a:solidFill>
                <a:latin typeface="Verdana" panose="020B0604030504040204" pitchFamily="34" charset="0"/>
                <a:ea typeface="Verdana" panose="020B0604030504040204" pitchFamily="34" charset="0"/>
                <a:cs typeface="Verdana" panose="020B0604030504040204" pitchFamily="34" charset="0"/>
              </a:rPr>
              <a:t>Long </a:t>
            </a:r>
            <a:r>
              <a:rPr lang="en-US" sz="36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Form</a:t>
            </a:r>
            <a:r>
              <a:rPr lang="en-US" sz="3600" b="1"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US" sz="36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Title </a:t>
            </a:r>
            <a:r>
              <a:rPr lang="en-US" sz="3600" b="1" dirty="0">
                <a:solidFill>
                  <a:srgbClr val="FF0000"/>
                </a:solidFill>
                <a:latin typeface="Verdana" panose="020B0604030504040204" pitchFamily="34" charset="0"/>
                <a:ea typeface="Verdana" panose="020B0604030504040204" pitchFamily="34" charset="0"/>
                <a:cs typeface="Verdana" panose="020B0604030504040204" pitchFamily="34" charset="0"/>
              </a:rPr>
              <a:t>I School Selection</a:t>
            </a:r>
          </a:p>
        </p:txBody>
      </p:sp>
      <p:grpSp>
        <p:nvGrpSpPr>
          <p:cNvPr id="3" name="Group 2" descr="TISS Long Form Screen 4" title="TISS Long Form Screen 4"/>
          <p:cNvGrpSpPr/>
          <p:nvPr/>
        </p:nvGrpSpPr>
        <p:grpSpPr>
          <a:xfrm>
            <a:off x="615820" y="1082352"/>
            <a:ext cx="11055274" cy="4649136"/>
            <a:chOff x="2680138" y="671804"/>
            <a:chExt cx="8990956" cy="5059684"/>
          </a:xfrm>
        </p:grpSpPr>
        <p:pic>
          <p:nvPicPr>
            <p:cNvPr id="6" name="Picture 5" descr="TISS Screen 4" title="TISS Screen 4"/>
            <p:cNvPicPr>
              <a:picLocks noChangeAspect="1"/>
            </p:cNvPicPr>
            <p:nvPr/>
          </p:nvPicPr>
          <p:blipFill>
            <a:blip r:embed="rId3"/>
            <a:stretch>
              <a:fillRect/>
            </a:stretch>
          </p:blipFill>
          <p:spPr>
            <a:xfrm>
              <a:off x="2680138" y="671804"/>
              <a:ext cx="8796515" cy="4610558"/>
            </a:xfrm>
            <a:prstGeom prst="rect">
              <a:avLst/>
            </a:prstGeom>
          </p:spPr>
        </p:pic>
        <p:sp>
          <p:nvSpPr>
            <p:cNvPr id="2" name="Oval 1"/>
            <p:cNvSpPr/>
            <p:nvPr/>
          </p:nvSpPr>
          <p:spPr>
            <a:xfrm>
              <a:off x="9754237" y="3140656"/>
              <a:ext cx="1916857" cy="259083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599597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txBox="1">
            <a:spLocks noGrp="1"/>
          </p:cNvSpPr>
          <p:nvPr>
            <p:ph type="title"/>
          </p:nvPr>
        </p:nvSpPr>
        <p:spPr>
          <a:xfrm>
            <a:off x="609600" y="274638"/>
            <a:ext cx="10972800" cy="646331"/>
          </a:xfrm>
          <a:prstGeom prst="rect">
            <a:avLst/>
          </a:prstGeom>
          <a:noFill/>
        </p:spPr>
        <p:txBody>
          <a:bodyPr wrap="square" rtlCol="0">
            <a:spAutoFit/>
          </a:bodyPr>
          <a:lstStyle/>
          <a:p>
            <a:r>
              <a:rPr lang="en-US" sz="36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Short Form</a:t>
            </a:r>
            <a:r>
              <a:rPr lang="en-US" sz="3600" b="1"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US" sz="36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Title </a:t>
            </a:r>
            <a:r>
              <a:rPr lang="en-US" sz="3600" b="1" dirty="0">
                <a:solidFill>
                  <a:srgbClr val="FF0000"/>
                </a:solidFill>
                <a:latin typeface="Verdana" panose="020B0604030504040204" pitchFamily="34" charset="0"/>
                <a:ea typeface="Verdana" panose="020B0604030504040204" pitchFamily="34" charset="0"/>
                <a:cs typeface="Verdana" panose="020B0604030504040204" pitchFamily="34" charset="0"/>
              </a:rPr>
              <a:t>I School Selection</a:t>
            </a:r>
          </a:p>
        </p:txBody>
      </p:sp>
      <p:grpSp>
        <p:nvGrpSpPr>
          <p:cNvPr id="3" name="Group 2" descr="TISS Short Form Screen 7" title="TISS Short Form Screen 7"/>
          <p:cNvGrpSpPr/>
          <p:nvPr/>
        </p:nvGrpSpPr>
        <p:grpSpPr>
          <a:xfrm>
            <a:off x="503854" y="1007707"/>
            <a:ext cx="11252718" cy="4721290"/>
            <a:chOff x="2369976" y="425669"/>
            <a:chExt cx="9822024" cy="5532269"/>
          </a:xfrm>
        </p:grpSpPr>
        <p:pic>
          <p:nvPicPr>
            <p:cNvPr id="2" name="Picture 1" descr="TISS Screen 7" title="TISS Screen 7"/>
            <p:cNvPicPr>
              <a:picLocks noChangeAspect="1"/>
            </p:cNvPicPr>
            <p:nvPr/>
          </p:nvPicPr>
          <p:blipFill>
            <a:blip r:embed="rId3"/>
            <a:stretch>
              <a:fillRect/>
            </a:stretch>
          </p:blipFill>
          <p:spPr>
            <a:xfrm>
              <a:off x="2369976" y="425669"/>
              <a:ext cx="9498563" cy="4963134"/>
            </a:xfrm>
            <a:prstGeom prst="rect">
              <a:avLst/>
            </a:prstGeom>
          </p:spPr>
        </p:pic>
        <p:sp>
          <p:nvSpPr>
            <p:cNvPr id="4" name="Oval 3"/>
            <p:cNvSpPr/>
            <p:nvPr/>
          </p:nvSpPr>
          <p:spPr>
            <a:xfrm>
              <a:off x="10275143" y="2393296"/>
              <a:ext cx="1916857" cy="356464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992457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noGrp="1"/>
          </p:cNvSpPr>
          <p:nvPr>
            <p:ph type="title"/>
          </p:nvPr>
        </p:nvSpPr>
        <p:spPr>
          <a:xfrm>
            <a:off x="609600" y="0"/>
            <a:ext cx="10972800" cy="707886"/>
          </a:xfrm>
          <a:prstGeom prst="rect">
            <a:avLst/>
          </a:prstGeom>
          <a:noFill/>
        </p:spPr>
        <p:txBody>
          <a:bodyPr wrap="square" rtlCol="0">
            <a:spAutoFit/>
          </a:bodyPr>
          <a:lstStyle/>
          <a:p>
            <a:pPr algn="ctr"/>
            <a:r>
              <a:rPr lang="en-US" sz="40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Consolidated Application Attachment</a:t>
            </a:r>
            <a:endParaRPr lang="en-US" sz="40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Box 7"/>
          <p:cNvSpPr txBox="1"/>
          <p:nvPr/>
        </p:nvSpPr>
        <p:spPr>
          <a:xfrm>
            <a:off x="815009" y="982524"/>
            <a:ext cx="10197548" cy="4308872"/>
          </a:xfrm>
          <a:prstGeom prst="rect">
            <a:avLst/>
          </a:prstGeom>
          <a:noFill/>
        </p:spPr>
        <p:txBody>
          <a:bodyPr wrap="square" rtlCol="0">
            <a:spAutoFit/>
          </a:bodyPr>
          <a:lstStyle/>
          <a:p>
            <a:pPr algn="ctr"/>
            <a:r>
              <a:rPr lang="en-US" sz="2800" b="1" u="sng" dirty="0" smtClean="0">
                <a:latin typeface="Verdana" panose="020B0604030504040204" pitchFamily="34" charset="0"/>
                <a:ea typeface="Verdana" panose="020B0604030504040204" pitchFamily="34" charset="0"/>
                <a:cs typeface="Verdana" panose="020B0604030504040204" pitchFamily="34" charset="0"/>
              </a:rPr>
              <a:t>TITLE I, PART A SCH0OLWIDE FLEXIBILITY DOCUMENTS (IF APPLICABLE)</a:t>
            </a:r>
          </a:p>
          <a:p>
            <a:endParaRPr lang="en-US" sz="1100" u="sng" dirty="0" smtClean="0">
              <a:latin typeface="Verdana" panose="020B0604030504040204" pitchFamily="34" charset="0"/>
              <a:ea typeface="Verdana" panose="020B0604030504040204" pitchFamily="34" charset="0"/>
              <a:cs typeface="Verdana" panose="020B0604030504040204" pitchFamily="34" charset="0"/>
            </a:endParaRPr>
          </a:p>
          <a:p>
            <a:r>
              <a:rPr lang="en-US" sz="2800" dirty="0" smtClean="0">
                <a:latin typeface="Verdana" panose="020B0604030504040204" pitchFamily="34" charset="0"/>
                <a:ea typeface="Verdana" panose="020B0604030504040204" pitchFamily="34" charset="0"/>
                <a:cs typeface="Verdana" panose="020B0604030504040204" pitchFamily="34" charset="0"/>
              </a:rPr>
              <a:t>These attachments are only required for Local Educational Agencies (LEAs) with Schoolwide (SW) schools participating in Title I, Part A Schoolwide Flexibility.</a:t>
            </a:r>
          </a:p>
          <a:p>
            <a:endParaRPr lang="en-US" sz="1100" dirty="0" smtClean="0">
              <a:latin typeface="Verdana" panose="020B0604030504040204" pitchFamily="34" charset="0"/>
              <a:ea typeface="Verdana" panose="020B0604030504040204" pitchFamily="34" charset="0"/>
              <a:cs typeface="Verdana" panose="020B0604030504040204" pitchFamily="34" charset="0"/>
            </a:endParaRPr>
          </a:p>
          <a:p>
            <a:r>
              <a:rPr lang="en-US" sz="2800" b="1" dirty="0" smtClean="0">
                <a:latin typeface="Verdana" panose="020B0604030504040204" pitchFamily="34" charset="0"/>
                <a:ea typeface="Verdana" panose="020B0604030504040204" pitchFamily="34" charset="0"/>
                <a:cs typeface="Verdana" panose="020B0604030504040204" pitchFamily="34" charset="0"/>
              </a:rPr>
              <a:t>Instructions:</a:t>
            </a:r>
          </a:p>
          <a:p>
            <a:r>
              <a:rPr lang="en-US" sz="2800" dirty="0">
                <a:latin typeface="Verdana" panose="020B0604030504040204" pitchFamily="34" charset="0"/>
                <a:ea typeface="Verdana" panose="020B0604030504040204" pitchFamily="34" charset="0"/>
                <a:cs typeface="Verdana" panose="020B0604030504040204" pitchFamily="34" charset="0"/>
              </a:rPr>
              <a:t>Step 1:</a:t>
            </a:r>
          </a:p>
          <a:p>
            <a:r>
              <a:rPr lang="en-US" sz="2800" dirty="0">
                <a:latin typeface="Verdana" panose="020B0604030504040204" pitchFamily="34" charset="0"/>
                <a:ea typeface="Verdana" panose="020B0604030504040204" pitchFamily="34" charset="0"/>
                <a:cs typeface="Verdana" panose="020B0604030504040204" pitchFamily="34" charset="0"/>
              </a:rPr>
              <a:t>Go to the MDE website at </a:t>
            </a:r>
            <a:r>
              <a:rPr lang="en-US" sz="2800" dirty="0" smtClean="0">
                <a:latin typeface="Verdana" panose="020B0604030504040204" pitchFamily="34" charset="0"/>
                <a:ea typeface="Verdana" panose="020B0604030504040204" pitchFamily="34" charset="0"/>
                <a:cs typeface="Verdana" panose="020B0604030504040204" pitchFamily="34" charset="0"/>
                <a:hlinkClick r:id="rId3"/>
              </a:rPr>
              <a:t>www.michigan.gov/ofs</a:t>
            </a:r>
            <a:r>
              <a:rPr lang="en-US" sz="2800" dirty="0">
                <a:latin typeface="Verdana" panose="020B0604030504040204" pitchFamily="34" charset="0"/>
                <a:ea typeface="Verdana" panose="020B0604030504040204" pitchFamily="34" charset="0"/>
                <a:cs typeface="Verdana" panose="020B0604030504040204" pitchFamily="34" charset="0"/>
              </a:rPr>
              <a:t>, </a:t>
            </a:r>
            <a:endParaRPr lang="en-US" sz="28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236790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238250"/>
          </a:xfrm>
        </p:spPr>
        <p:txBody>
          <a:bodyPr/>
          <a:lstStyle/>
          <a:p>
            <a:r>
              <a:rPr lang="en-US" sz="40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Consolidated Application Attachment Cont’d</a:t>
            </a:r>
            <a:endParaRPr lang="en-US" sz="40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609600" y="1485901"/>
            <a:ext cx="10972800" cy="4887914"/>
          </a:xfrm>
        </p:spPr>
        <p:txBody>
          <a:bodyPr/>
          <a:lstStyle/>
          <a:p>
            <a:pPr marL="0" indent="0">
              <a:buNone/>
            </a:pPr>
            <a:r>
              <a:rPr lang="en-US" sz="2800" dirty="0">
                <a:latin typeface="Verdana" panose="020B0604030504040204" pitchFamily="34" charset="0"/>
                <a:ea typeface="Verdana" panose="020B0604030504040204" pitchFamily="34" charset="0"/>
                <a:cs typeface="Verdana" panose="020B0604030504040204" pitchFamily="34" charset="0"/>
              </a:rPr>
              <a:t>Under “Current Topics” click on the ‘Title I, Part A Schoolwide Flexibility” link to access the appropriate </a:t>
            </a:r>
            <a:r>
              <a:rPr lang="en-US" sz="2800" dirty="0" smtClean="0">
                <a:latin typeface="Verdana" panose="020B0604030504040204" pitchFamily="34" charset="0"/>
                <a:ea typeface="Verdana" panose="020B0604030504040204" pitchFamily="34" charset="0"/>
                <a:cs typeface="Verdana" panose="020B0604030504040204" pitchFamily="34" charset="0"/>
              </a:rPr>
              <a:t>downloadable </a:t>
            </a:r>
            <a:r>
              <a:rPr lang="en-US" sz="2800" dirty="0">
                <a:latin typeface="Verdana" panose="020B0604030504040204" pitchFamily="34" charset="0"/>
                <a:ea typeface="Verdana" panose="020B0604030504040204" pitchFamily="34" charset="0"/>
                <a:cs typeface="Verdana" panose="020B0604030504040204" pitchFamily="34" charset="0"/>
              </a:rPr>
              <a:t>Title I, Part A Schoolwide Flexibility Template documents</a:t>
            </a:r>
            <a:r>
              <a:rPr lang="en-US" sz="2800" dirty="0" smtClean="0">
                <a:latin typeface="Verdana" panose="020B0604030504040204" pitchFamily="34" charset="0"/>
                <a:ea typeface="Verdana" panose="020B0604030504040204" pitchFamily="34" charset="0"/>
                <a:cs typeface="Verdana" panose="020B0604030504040204" pitchFamily="34" charset="0"/>
              </a:rPr>
              <a:t>.</a:t>
            </a:r>
          </a:p>
          <a:p>
            <a:pPr marL="0" indent="0">
              <a:buNone/>
            </a:pPr>
            <a:endParaRPr lang="en-US" sz="2800" dirty="0" smtClean="0">
              <a:latin typeface="Verdana" panose="020B0604030504040204" pitchFamily="34" charset="0"/>
              <a:ea typeface="Verdana" panose="020B0604030504040204" pitchFamily="34" charset="0"/>
              <a:cs typeface="Verdana" panose="020B0604030504040204" pitchFamily="34" charset="0"/>
            </a:endParaRPr>
          </a:p>
          <a:p>
            <a:r>
              <a:rPr lang="en-US" sz="2800" dirty="0" smtClean="0">
                <a:latin typeface="Verdana" panose="020B0604030504040204" pitchFamily="34" charset="0"/>
                <a:ea typeface="Verdana" panose="020B0604030504040204" pitchFamily="34" charset="0"/>
                <a:cs typeface="Verdana" panose="020B0604030504040204" pitchFamily="34" charset="0"/>
              </a:rPr>
              <a:t>Title I, Part A Schoolwide Flexibility Template 1 – Methodology – Assurance and Guiding Questions </a:t>
            </a:r>
            <a:r>
              <a:rPr lang="en-US" sz="2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(Assurance Check submission required – Completed question submission not required)</a:t>
            </a:r>
          </a:p>
          <a:p>
            <a:endParaRPr lang="en-US" sz="1200"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295346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325563"/>
          </a:xfrm>
        </p:spPr>
        <p:txBody>
          <a:bodyPr/>
          <a:lstStyle/>
          <a:p>
            <a:r>
              <a:rPr lang="en-US" b="1" dirty="0">
                <a:solidFill>
                  <a:srgbClr val="FF0000"/>
                </a:solidFill>
                <a:latin typeface="Verdana" panose="020B0604030504040204" pitchFamily="34" charset="0"/>
                <a:ea typeface="Verdana" panose="020B0604030504040204" pitchFamily="34" charset="0"/>
                <a:cs typeface="Verdana" panose="020B0604030504040204" pitchFamily="34" charset="0"/>
              </a:rPr>
              <a:t>Consolidated Application Attachment Cont’d</a:t>
            </a:r>
            <a:endParaRPr lang="en-US" dirty="0"/>
          </a:p>
        </p:txBody>
      </p:sp>
      <p:sp>
        <p:nvSpPr>
          <p:cNvPr id="3" name="Content Placeholder 2"/>
          <p:cNvSpPr>
            <a:spLocks noGrp="1"/>
          </p:cNvSpPr>
          <p:nvPr>
            <p:ph idx="1"/>
          </p:nvPr>
        </p:nvSpPr>
        <p:spPr>
          <a:xfrm>
            <a:off x="609600" y="1887584"/>
            <a:ext cx="10972800" cy="4525963"/>
          </a:xfrm>
        </p:spPr>
        <p:txBody>
          <a:bodyPr/>
          <a:lstStyle/>
          <a:p>
            <a:r>
              <a:rPr lang="en-US" sz="2800" dirty="0" smtClean="0">
                <a:latin typeface="Verdana" panose="020B0604030504040204" pitchFamily="34" charset="0"/>
                <a:ea typeface="Verdana" panose="020B0604030504040204" pitchFamily="34" charset="0"/>
                <a:cs typeface="Verdana" panose="020B0604030504040204" pitchFamily="34" charset="0"/>
              </a:rPr>
              <a:t>Title 1, Part A Schoolwide Flexibility Template 2 – Supplemental Funds Test </a:t>
            </a:r>
            <a:r>
              <a:rPr lang="en-US" sz="2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(NOTE</a:t>
            </a:r>
            <a:r>
              <a:rPr lang="en-US" sz="2800" dirty="0">
                <a:solidFill>
                  <a:srgbClr val="FF0000"/>
                </a:solidFill>
                <a:latin typeface="Verdana" panose="020B0604030504040204" pitchFamily="34" charset="0"/>
                <a:ea typeface="Verdana" panose="020B0604030504040204" pitchFamily="34" charset="0"/>
                <a:cs typeface="Verdana" panose="020B0604030504040204" pitchFamily="34" charset="0"/>
              </a:rPr>
              <a:t>: Template </a:t>
            </a:r>
            <a:r>
              <a:rPr lang="en-US" sz="2800">
                <a:solidFill>
                  <a:srgbClr val="FF0000"/>
                </a:solidFill>
                <a:latin typeface="Verdana" panose="020B0604030504040204" pitchFamily="34" charset="0"/>
                <a:ea typeface="Verdana" panose="020B0604030504040204" pitchFamily="34" charset="0"/>
                <a:cs typeface="Verdana" panose="020B0604030504040204" pitchFamily="34" charset="0"/>
              </a:rPr>
              <a:t>2 </a:t>
            </a:r>
            <a:r>
              <a:rPr lang="en-US" sz="2800" smtClean="0">
                <a:solidFill>
                  <a:srgbClr val="FF0000"/>
                </a:solidFill>
                <a:latin typeface="Verdana" panose="020B0604030504040204" pitchFamily="34" charset="0"/>
                <a:ea typeface="Verdana" panose="020B0604030504040204" pitchFamily="34" charset="0"/>
                <a:cs typeface="Verdana" panose="020B0604030504040204" pitchFamily="34" charset="0"/>
              </a:rPr>
              <a:t>is an </a:t>
            </a:r>
            <a:r>
              <a:rPr lang="en-US" sz="2800" dirty="0">
                <a:solidFill>
                  <a:srgbClr val="FF0000"/>
                </a:solidFill>
                <a:latin typeface="Verdana" panose="020B0604030504040204" pitchFamily="34" charset="0"/>
                <a:ea typeface="Verdana" panose="020B0604030504040204" pitchFamily="34" charset="0"/>
                <a:cs typeface="Verdana" panose="020B0604030504040204" pitchFamily="34" charset="0"/>
              </a:rPr>
              <a:t>example of a </a:t>
            </a:r>
            <a:r>
              <a:rPr lang="en-US" sz="2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methodology test </a:t>
            </a:r>
            <a:r>
              <a:rPr lang="en-US" sz="2800" dirty="0">
                <a:solidFill>
                  <a:srgbClr val="FF0000"/>
                </a:solidFill>
                <a:latin typeface="Verdana" panose="020B0604030504040204" pitchFamily="34" charset="0"/>
                <a:ea typeface="Verdana" panose="020B0604030504040204" pitchFamily="34" charset="0"/>
                <a:cs typeface="Verdana" panose="020B0604030504040204" pitchFamily="34" charset="0"/>
              </a:rPr>
              <a:t>and may be uploaded, but, is </a:t>
            </a:r>
            <a:r>
              <a:rPr lang="en-US" sz="2800" u="sng" dirty="0">
                <a:solidFill>
                  <a:srgbClr val="FF0000"/>
                </a:solidFill>
                <a:latin typeface="Verdana" panose="020B0604030504040204" pitchFamily="34" charset="0"/>
                <a:ea typeface="Verdana" panose="020B0604030504040204" pitchFamily="34" charset="0"/>
                <a:cs typeface="Verdana" panose="020B0604030504040204" pitchFamily="34" charset="0"/>
              </a:rPr>
              <a:t>NOT</a:t>
            </a:r>
            <a:r>
              <a:rPr lang="en-US" sz="2800" dirty="0">
                <a:solidFill>
                  <a:srgbClr val="FF0000"/>
                </a:solidFill>
                <a:latin typeface="Verdana" panose="020B0604030504040204" pitchFamily="34" charset="0"/>
                <a:ea typeface="Verdana" panose="020B0604030504040204" pitchFamily="34" charset="0"/>
                <a:cs typeface="Verdana" panose="020B0604030504040204" pitchFamily="34" charset="0"/>
              </a:rPr>
              <a:t> required for submission</a:t>
            </a:r>
            <a:r>
              <a:rPr lang="en-US" sz="2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t>
            </a:r>
          </a:p>
          <a:p>
            <a:endParaRPr lang="en-US" sz="12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r>
              <a:rPr lang="en-US" sz="2800" dirty="0">
                <a:latin typeface="Verdana" panose="020B0604030504040204" pitchFamily="34" charset="0"/>
                <a:ea typeface="Verdana" panose="020B0604030504040204" pitchFamily="34" charset="0"/>
                <a:cs typeface="Verdana" panose="020B0604030504040204" pitchFamily="34" charset="0"/>
              </a:rPr>
              <a:t>Title I, Part A Schoolwide Flexibility Template 3 – Meeting Intent and Purposes of Title I, Part </a:t>
            </a:r>
            <a:r>
              <a:rPr lang="en-US" sz="2800" dirty="0" smtClean="0">
                <a:latin typeface="Verdana" panose="020B0604030504040204" pitchFamily="34" charset="0"/>
                <a:ea typeface="Verdana" panose="020B0604030504040204" pitchFamily="34" charset="0"/>
                <a:cs typeface="Verdana" panose="020B0604030504040204" pitchFamily="34" charset="0"/>
              </a:rPr>
              <a:t>A </a:t>
            </a:r>
            <a:r>
              <a:rPr lang="en-US" sz="2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(Submission required)</a:t>
            </a:r>
            <a:endParaRPr lang="en-US" sz="28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endParaRPr lang="en-US" dirty="0"/>
          </a:p>
        </p:txBody>
      </p:sp>
    </p:spTree>
    <p:extLst>
      <p:ext uri="{BB962C8B-B14F-4D97-AF65-F5344CB8AC3E}">
        <p14:creationId xmlns:p14="http://schemas.microsoft.com/office/powerpoint/2010/main" val="1823611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txBox="1">
            <a:spLocks noGrp="1"/>
          </p:cNvSpPr>
          <p:nvPr>
            <p:ph type="title"/>
          </p:nvPr>
        </p:nvSpPr>
        <p:spPr>
          <a:xfrm>
            <a:off x="609600" y="274638"/>
            <a:ext cx="10972800" cy="461665"/>
          </a:xfrm>
          <a:prstGeom prst="rect">
            <a:avLst/>
          </a:prstGeom>
          <a:noFill/>
        </p:spPr>
        <p:txBody>
          <a:bodyPr wrap="square" rtlCol="0">
            <a:spAutoFit/>
          </a:bodyPr>
          <a:lstStyle/>
          <a:p>
            <a:r>
              <a:rPr lang="en-US" sz="24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Consolidated Application Alternative Language Template</a:t>
            </a:r>
            <a:endParaRPr lang="en-US" sz="24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9" name="Group 8" descr="Alt Language Template" title="Alt Language Template"/>
          <p:cNvGrpSpPr/>
          <p:nvPr/>
        </p:nvGrpSpPr>
        <p:grpSpPr>
          <a:xfrm>
            <a:off x="559838" y="1045030"/>
            <a:ext cx="10543592" cy="4604834"/>
            <a:chOff x="1901981" y="284676"/>
            <a:chExt cx="8211670" cy="5365187"/>
          </a:xfrm>
        </p:grpSpPr>
        <p:grpSp>
          <p:nvGrpSpPr>
            <p:cNvPr id="6" name="Group 5"/>
            <p:cNvGrpSpPr/>
            <p:nvPr/>
          </p:nvGrpSpPr>
          <p:grpSpPr>
            <a:xfrm>
              <a:off x="3161264" y="284676"/>
              <a:ext cx="6952387" cy="5051423"/>
              <a:chOff x="3123942" y="287713"/>
              <a:chExt cx="5944115" cy="5104369"/>
            </a:xfrm>
          </p:grpSpPr>
          <p:pic>
            <p:nvPicPr>
              <p:cNvPr id="2" name="Picture 1" descr="Alt Language Template" title="Alt Language Template"/>
              <p:cNvPicPr>
                <a:picLocks noChangeAspect="1"/>
              </p:cNvPicPr>
              <p:nvPr/>
            </p:nvPicPr>
            <p:blipFill>
              <a:blip r:embed="rId3"/>
              <a:stretch>
                <a:fillRect/>
              </a:stretch>
            </p:blipFill>
            <p:spPr>
              <a:xfrm>
                <a:off x="3123942" y="2205318"/>
                <a:ext cx="5944115" cy="3186764"/>
              </a:xfrm>
              <a:prstGeom prst="rect">
                <a:avLst/>
              </a:prstGeom>
            </p:spPr>
          </p:pic>
          <p:pic>
            <p:nvPicPr>
              <p:cNvPr id="3" name="Picture 2" descr="Alt Language Template" title="Alt Language Template"/>
              <p:cNvPicPr>
                <a:picLocks noChangeAspect="1"/>
              </p:cNvPicPr>
              <p:nvPr/>
            </p:nvPicPr>
            <p:blipFill>
              <a:blip r:embed="rId4"/>
              <a:stretch>
                <a:fillRect/>
              </a:stretch>
            </p:blipFill>
            <p:spPr>
              <a:xfrm>
                <a:off x="3123942" y="287713"/>
                <a:ext cx="5944115" cy="1917605"/>
              </a:xfrm>
              <a:prstGeom prst="rect">
                <a:avLst/>
              </a:prstGeom>
            </p:spPr>
          </p:pic>
        </p:grpSp>
        <p:sp>
          <p:nvSpPr>
            <p:cNvPr id="7" name="Oval 6"/>
            <p:cNvSpPr/>
            <p:nvPr/>
          </p:nvSpPr>
          <p:spPr>
            <a:xfrm>
              <a:off x="1901981" y="5022334"/>
              <a:ext cx="5540188" cy="62752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660536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4956" y="1954149"/>
            <a:ext cx="10972800" cy="769441"/>
          </a:xfrm>
          <a:prstGeom prst="rect">
            <a:avLst/>
          </a:prstGeom>
        </p:spPr>
        <p:txBody>
          <a:bodyPr wrap="square">
            <a:spAutoFit/>
          </a:bodyPr>
          <a:lstStyle/>
          <a:p>
            <a:r>
              <a:rPr lang="en-US" b="1" dirty="0" smtClean="0">
                <a:solidFill>
                  <a:srgbClr val="FF0000"/>
                </a:solidFill>
              </a:rPr>
              <a:t>Review Participant Questions</a:t>
            </a:r>
            <a:endParaRPr lang="en-US" b="1" dirty="0">
              <a:solidFill>
                <a:srgbClr val="FF0000"/>
              </a:solidFill>
            </a:endParaRPr>
          </a:p>
        </p:txBody>
      </p:sp>
    </p:spTree>
    <p:extLst>
      <p:ext uri="{BB962C8B-B14F-4D97-AF65-F5344CB8AC3E}">
        <p14:creationId xmlns:p14="http://schemas.microsoft.com/office/powerpoint/2010/main" val="4713638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Resources</a:t>
            </a:r>
            <a:endParaRPr lang="en-US" b="1" dirty="0">
              <a:solidFill>
                <a:srgbClr val="FF0000"/>
              </a:solidFill>
            </a:endParaRPr>
          </a:p>
        </p:txBody>
      </p:sp>
      <p:sp>
        <p:nvSpPr>
          <p:cNvPr id="65539" name="TextBox 6" descr="USED ESSA Hyperlink" title="USED ESSA Hyperlink"/>
          <p:cNvSpPr txBox="1">
            <a:spLocks noChangeArrowheads="1"/>
          </p:cNvSpPr>
          <p:nvPr/>
        </p:nvSpPr>
        <p:spPr bwMode="auto">
          <a:xfrm>
            <a:off x="1351841" y="1417638"/>
            <a:ext cx="9488318" cy="4770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en-US" sz="4000" dirty="0">
                <a:solidFill>
                  <a:srgbClr val="FF0000"/>
                </a:solidFill>
                <a:latin typeface="Verdana" pitchFamily="34" charset="0"/>
              </a:rPr>
              <a:t>MDE/OFS Website</a:t>
            </a:r>
          </a:p>
          <a:p>
            <a:pPr algn="ctr" eaLnBrk="1" fontAlgn="base" hangingPunct="1">
              <a:spcBef>
                <a:spcPct val="0"/>
              </a:spcBef>
              <a:spcAft>
                <a:spcPct val="0"/>
              </a:spcAft>
            </a:pPr>
            <a:endParaRPr lang="en-US" altLang="en-US" sz="2800" b="1" dirty="0">
              <a:solidFill>
                <a:srgbClr val="002060"/>
              </a:solidFill>
              <a:latin typeface="Verdana" pitchFamily="34" charset="0"/>
            </a:endParaRPr>
          </a:p>
          <a:p>
            <a:pPr algn="ctr" eaLnBrk="1" fontAlgn="base" hangingPunct="1">
              <a:spcBef>
                <a:spcPct val="0"/>
              </a:spcBef>
              <a:spcAft>
                <a:spcPct val="0"/>
              </a:spcAft>
            </a:pPr>
            <a:r>
              <a:rPr lang="en-US" altLang="en-US" sz="2800" dirty="0" smtClean="0">
                <a:solidFill>
                  <a:srgbClr val="002060"/>
                </a:solidFill>
                <a:latin typeface="Verdana" pitchFamily="34" charset="0"/>
                <a:hlinkClick r:id="rId3"/>
              </a:rPr>
              <a:t>www.michigan.gov/ofs</a:t>
            </a:r>
            <a:endParaRPr lang="en-US" altLang="en-US" sz="2800" dirty="0">
              <a:solidFill>
                <a:srgbClr val="002060"/>
              </a:solidFill>
              <a:latin typeface="Verdana" pitchFamily="34" charset="0"/>
            </a:endParaRPr>
          </a:p>
          <a:p>
            <a:pPr algn="ctr" eaLnBrk="1" fontAlgn="base" hangingPunct="1">
              <a:spcBef>
                <a:spcPct val="0"/>
              </a:spcBef>
              <a:spcAft>
                <a:spcPct val="0"/>
              </a:spcAft>
            </a:pPr>
            <a:endParaRPr lang="en-US" altLang="en-US" sz="2800" dirty="0">
              <a:solidFill>
                <a:srgbClr val="002060"/>
              </a:solidFill>
              <a:latin typeface="Verdana" pitchFamily="34" charset="0"/>
            </a:endParaRPr>
          </a:p>
          <a:p>
            <a:pPr algn="ctr" eaLnBrk="1" fontAlgn="base" hangingPunct="1">
              <a:spcBef>
                <a:spcPct val="0"/>
              </a:spcBef>
              <a:spcAft>
                <a:spcPct val="0"/>
              </a:spcAft>
            </a:pPr>
            <a:r>
              <a:rPr lang="en-US" altLang="en-US" sz="4000" dirty="0" smtClean="0">
                <a:solidFill>
                  <a:srgbClr val="FF0000"/>
                </a:solidFill>
                <a:latin typeface="Verdana" pitchFamily="34" charset="0"/>
              </a:rPr>
              <a:t>USED ESSA FAQ</a:t>
            </a:r>
            <a:endParaRPr lang="en-US" altLang="en-US" sz="4000" dirty="0">
              <a:solidFill>
                <a:srgbClr val="FF0000"/>
              </a:solidFill>
              <a:latin typeface="Verdana" pitchFamily="34" charset="0"/>
            </a:endParaRPr>
          </a:p>
          <a:p>
            <a:pPr algn="ctr" eaLnBrk="1" fontAlgn="base" hangingPunct="1">
              <a:spcBef>
                <a:spcPct val="0"/>
              </a:spcBef>
              <a:spcAft>
                <a:spcPct val="0"/>
              </a:spcAft>
            </a:pPr>
            <a:endParaRPr lang="en-US" altLang="en-US" sz="2800" b="1" dirty="0">
              <a:solidFill>
                <a:srgbClr val="002060"/>
              </a:solidFill>
              <a:latin typeface="Verdana" pitchFamily="34" charset="0"/>
            </a:endParaRPr>
          </a:p>
          <a:p>
            <a:pPr algn="ctr" eaLnBrk="1" fontAlgn="base" hangingPunct="1">
              <a:spcBef>
                <a:spcPct val="0"/>
              </a:spcBef>
              <a:spcAft>
                <a:spcPct val="0"/>
              </a:spcAft>
            </a:pPr>
            <a:r>
              <a:rPr lang="en-US" altLang="en-US" sz="2800" dirty="0">
                <a:solidFill>
                  <a:srgbClr val="002060"/>
                </a:solidFill>
                <a:latin typeface="Verdana" pitchFamily="34" charset="0"/>
                <a:hlinkClick r:id="rId4"/>
              </a:rPr>
              <a:t>http://</a:t>
            </a:r>
            <a:r>
              <a:rPr lang="en-US" altLang="en-US" sz="2800" dirty="0" smtClean="0">
                <a:solidFill>
                  <a:srgbClr val="002060"/>
                </a:solidFill>
                <a:latin typeface="Verdana" pitchFamily="34" charset="0"/>
                <a:hlinkClick r:id="rId4"/>
              </a:rPr>
              <a:t>www2.ed.gov/policy/elsec/leg/essa/faq/essa-faqs.pdf</a:t>
            </a:r>
            <a:endParaRPr lang="en-US" altLang="en-US" sz="2800" dirty="0" smtClean="0">
              <a:solidFill>
                <a:srgbClr val="002060"/>
              </a:solidFill>
              <a:latin typeface="Verdana" pitchFamily="34" charset="0"/>
            </a:endParaRPr>
          </a:p>
          <a:p>
            <a:pPr algn="ctr" eaLnBrk="1" fontAlgn="base" hangingPunct="1">
              <a:spcBef>
                <a:spcPct val="0"/>
              </a:spcBef>
              <a:spcAft>
                <a:spcPct val="0"/>
              </a:spcAft>
            </a:pPr>
            <a:endParaRPr lang="en-US" altLang="en-US" sz="2800" dirty="0">
              <a:solidFill>
                <a:srgbClr val="002060"/>
              </a:solidFill>
              <a:latin typeface="Verdana" pitchFamily="34" charset="0"/>
            </a:endParaRPr>
          </a:p>
          <a:p>
            <a:pPr algn="ctr" eaLnBrk="1" fontAlgn="base" hangingPunct="1">
              <a:spcBef>
                <a:spcPct val="0"/>
              </a:spcBef>
              <a:spcAft>
                <a:spcPct val="0"/>
              </a:spcAft>
            </a:pPr>
            <a:endParaRPr lang="en-US" altLang="en-US" sz="2800" dirty="0">
              <a:solidFill>
                <a:srgbClr val="002060"/>
              </a:solidFill>
              <a:latin typeface="Verdana" pitchFamily="34" charset="0"/>
            </a:endParaRPr>
          </a:p>
        </p:txBody>
      </p:sp>
    </p:spTree>
    <p:extLst>
      <p:ext uri="{BB962C8B-B14F-4D97-AF65-F5344CB8AC3E}">
        <p14:creationId xmlns:p14="http://schemas.microsoft.com/office/powerpoint/2010/main" val="1587611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8697"/>
            <a:ext cx="12191999" cy="1035170"/>
          </a:xfrm>
        </p:spPr>
        <p:txBody>
          <a:bodyPr/>
          <a:lstStyle/>
          <a:p>
            <a:pPr>
              <a:defRPr/>
            </a:pPr>
            <a:r>
              <a:rPr lang="en-US" sz="4000" b="1" dirty="0">
                <a:solidFill>
                  <a:srgbClr val="FF0000"/>
                </a:solidFill>
                <a:latin typeface="Verdana" panose="020B0604030504040204" pitchFamily="34" charset="0"/>
                <a:ea typeface="Verdana" panose="020B0604030504040204" pitchFamily="34" charset="0"/>
                <a:cs typeface="Verdana" panose="020B0604030504040204" pitchFamily="34" charset="0"/>
              </a:rPr>
              <a:t>Title </a:t>
            </a:r>
            <a:r>
              <a:rPr lang="en-US" sz="40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I, Part A </a:t>
            </a:r>
            <a:r>
              <a:rPr lang="en-US" sz="4000" b="1" dirty="0">
                <a:solidFill>
                  <a:srgbClr val="FF0000"/>
                </a:solidFill>
                <a:latin typeface="Verdana" panose="020B0604030504040204" pitchFamily="34" charset="0"/>
                <a:ea typeface="Verdana" panose="020B0604030504040204" pitchFamily="34" charset="0"/>
                <a:cs typeface="Verdana" panose="020B0604030504040204" pitchFamily="34" charset="0"/>
              </a:rPr>
              <a:t>Schoolwide Overview</a:t>
            </a:r>
          </a:p>
        </p:txBody>
      </p:sp>
      <p:pic>
        <p:nvPicPr>
          <p:cNvPr id="4" name="Picture 2" descr="Picture of Captiol Hill"/>
          <p:cNvPicPr>
            <a:picLocks noChangeAspect="1" noChangeArrowheads="1"/>
          </p:cNvPicPr>
          <p:nvPr/>
        </p:nvPicPr>
        <p:blipFill>
          <a:blip r:embed="rId3"/>
          <a:srcRect/>
          <a:stretch>
            <a:fillRect/>
          </a:stretch>
        </p:blipFill>
        <p:spPr bwMode="auto">
          <a:xfrm>
            <a:off x="10227893" y="1153867"/>
            <a:ext cx="1447800" cy="908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a:xfrm>
            <a:off x="259081" y="1016707"/>
            <a:ext cx="9968812" cy="4434840"/>
          </a:xfrm>
        </p:spPr>
        <p:txBody>
          <a:bodyPr/>
          <a:lstStyle/>
          <a:p>
            <a:pPr marL="0" indent="0" algn="ctr">
              <a:buNone/>
              <a:defRPr/>
            </a:pPr>
            <a:r>
              <a:rPr lang="en-US" sz="2700" dirty="0">
                <a:latin typeface="Verdana" panose="020B0604030504040204" pitchFamily="34" charset="0"/>
                <a:ea typeface="Verdana" panose="020B0604030504040204" pitchFamily="34" charset="0"/>
                <a:cs typeface="Verdana" panose="020B0604030504040204" pitchFamily="34" charset="0"/>
              </a:rPr>
              <a:t>A schoolwide program is a </a:t>
            </a:r>
            <a:r>
              <a:rPr lang="en-US" sz="2700" b="1" dirty="0">
                <a:latin typeface="Verdana" panose="020B0604030504040204" pitchFamily="34" charset="0"/>
                <a:ea typeface="Verdana" panose="020B0604030504040204" pitchFamily="34" charset="0"/>
                <a:cs typeface="Verdana" panose="020B0604030504040204" pitchFamily="34" charset="0"/>
              </a:rPr>
              <a:t>comprehensive reform strategy</a:t>
            </a:r>
            <a:r>
              <a:rPr lang="en-US" sz="2700" dirty="0">
                <a:latin typeface="Verdana" panose="020B0604030504040204" pitchFamily="34" charset="0"/>
                <a:ea typeface="Verdana" panose="020B0604030504040204" pitchFamily="34" charset="0"/>
                <a:cs typeface="Verdana" panose="020B0604030504040204" pitchFamily="34" charset="0"/>
              </a:rPr>
              <a:t> designed to </a:t>
            </a:r>
            <a:r>
              <a:rPr lang="en-US" sz="2700" b="1" dirty="0">
                <a:latin typeface="Verdana" panose="020B0604030504040204" pitchFamily="34" charset="0"/>
                <a:ea typeface="Verdana" panose="020B0604030504040204" pitchFamily="34" charset="0"/>
                <a:cs typeface="Verdana" panose="020B0604030504040204" pitchFamily="34" charset="0"/>
              </a:rPr>
              <a:t>upgrade the entire educational program</a:t>
            </a:r>
            <a:r>
              <a:rPr lang="en-US" sz="2700" dirty="0">
                <a:latin typeface="Verdana" panose="020B0604030504040204" pitchFamily="34" charset="0"/>
                <a:ea typeface="Verdana" panose="020B0604030504040204" pitchFamily="34" charset="0"/>
                <a:cs typeface="Verdana" panose="020B0604030504040204" pitchFamily="34" charset="0"/>
              </a:rPr>
              <a:t> in a Title I school supported by </a:t>
            </a:r>
            <a:r>
              <a:rPr lang="en-US" sz="2700" dirty="0" smtClean="0">
                <a:latin typeface="Verdana" panose="020B0604030504040204" pitchFamily="34" charset="0"/>
                <a:ea typeface="Verdana" panose="020B0604030504040204" pitchFamily="34" charset="0"/>
                <a:cs typeface="Verdana" panose="020B0604030504040204" pitchFamily="34" charset="0"/>
              </a:rPr>
              <a:t>Every Student Succeeds Act (ESSA) </a:t>
            </a:r>
            <a:r>
              <a:rPr lang="en-US" sz="2700" dirty="0">
                <a:latin typeface="Verdana" panose="020B0604030504040204" pitchFamily="34" charset="0"/>
                <a:ea typeface="Verdana" panose="020B0604030504040204" pitchFamily="34" charset="0"/>
                <a:cs typeface="Verdana" panose="020B0604030504040204" pitchFamily="34" charset="0"/>
              </a:rPr>
              <a:t>Title I </a:t>
            </a:r>
            <a:r>
              <a:rPr lang="en-US" sz="2700" dirty="0" smtClean="0">
                <a:latin typeface="Verdana" panose="020B0604030504040204" pitchFamily="34" charset="0"/>
                <a:ea typeface="Verdana" panose="020B0604030504040204" pitchFamily="34" charset="0"/>
                <a:cs typeface="Verdana" panose="020B0604030504040204" pitchFamily="34" charset="0"/>
              </a:rPr>
              <a:t>funds.</a:t>
            </a:r>
          </a:p>
          <a:p>
            <a:pPr marL="0" indent="0" algn="ctr">
              <a:buNone/>
              <a:defRPr/>
            </a:pPr>
            <a:endParaRPr lang="en-US" sz="2700" dirty="0" smtClean="0">
              <a:latin typeface="Verdana" panose="020B0604030504040204" pitchFamily="34" charset="0"/>
              <a:ea typeface="Verdana" panose="020B0604030504040204" pitchFamily="34" charset="0"/>
              <a:cs typeface="Verdana" panose="020B0604030504040204" pitchFamily="34" charset="0"/>
            </a:endParaRPr>
          </a:p>
          <a:p>
            <a:pPr marL="0" indent="0" algn="ctr">
              <a:buNone/>
              <a:defRPr/>
            </a:pPr>
            <a:r>
              <a:rPr lang="en-US" sz="2700" dirty="0" smtClean="0">
                <a:latin typeface="Verdana" panose="020B0604030504040204" pitchFamily="34" charset="0"/>
                <a:ea typeface="Verdana" panose="020B0604030504040204" pitchFamily="34" charset="0"/>
                <a:cs typeface="Verdana" panose="020B0604030504040204" pitchFamily="34" charset="0"/>
              </a:rPr>
              <a:t>Its </a:t>
            </a:r>
            <a:r>
              <a:rPr lang="en-US" sz="2700" b="1" dirty="0">
                <a:latin typeface="Verdana" panose="020B0604030504040204" pitchFamily="34" charset="0"/>
                <a:ea typeface="Verdana" panose="020B0604030504040204" pitchFamily="34" charset="0"/>
                <a:cs typeface="Verdana" panose="020B0604030504040204" pitchFamily="34" charset="0"/>
              </a:rPr>
              <a:t>primary goal</a:t>
            </a:r>
            <a:r>
              <a:rPr lang="en-US" sz="2700" dirty="0">
                <a:latin typeface="Verdana" panose="020B0604030504040204" pitchFamily="34" charset="0"/>
                <a:ea typeface="Verdana" panose="020B0604030504040204" pitchFamily="34" charset="0"/>
                <a:cs typeface="Verdana" panose="020B0604030504040204" pitchFamily="34" charset="0"/>
              </a:rPr>
              <a:t> is to ensure that all students, particularly those </a:t>
            </a:r>
            <a:r>
              <a:rPr lang="en-US" sz="2700" dirty="0" smtClean="0">
                <a:latin typeface="Verdana" panose="020B0604030504040204" pitchFamily="34" charset="0"/>
                <a:ea typeface="Verdana" panose="020B0604030504040204" pitchFamily="34" charset="0"/>
                <a:cs typeface="Verdana" panose="020B0604030504040204" pitchFamily="34" charset="0"/>
              </a:rPr>
              <a:t>subgroups that </a:t>
            </a:r>
            <a:r>
              <a:rPr lang="en-US" sz="2700" dirty="0">
                <a:latin typeface="Verdana" panose="020B0604030504040204" pitchFamily="34" charset="0"/>
                <a:ea typeface="Verdana" panose="020B0604030504040204" pitchFamily="34" charset="0"/>
                <a:cs typeface="Verdana" panose="020B0604030504040204" pitchFamily="34" charset="0"/>
              </a:rPr>
              <a:t>are low-achieving, demonstrate proficient and advanced levels of achievement on State academic achievement standards</a:t>
            </a:r>
            <a:r>
              <a:rPr lang="en-US" sz="2700" dirty="0" smtClean="0">
                <a:latin typeface="Verdana" panose="020B0604030504040204" pitchFamily="34" charset="0"/>
                <a:ea typeface="Verdana" panose="020B0604030504040204" pitchFamily="34" charset="0"/>
                <a:cs typeface="Verdana" panose="020B0604030504040204" pitchFamily="34" charset="0"/>
              </a:rPr>
              <a:t>.</a:t>
            </a:r>
          </a:p>
          <a:p>
            <a:pPr>
              <a:defRPr/>
            </a:pPr>
            <a:endParaRPr lang="en-US" sz="2000" dirty="0">
              <a:latin typeface="Verdana" panose="020B0604030504040204" pitchFamily="34" charset="0"/>
              <a:ea typeface="Verdana" panose="020B0604030504040204" pitchFamily="34" charset="0"/>
              <a:cs typeface="Verdana" panose="020B0604030504040204" pitchFamily="34" charset="0"/>
            </a:endParaRPr>
          </a:p>
          <a:p>
            <a:pPr marL="0" indent="0">
              <a:buNone/>
              <a:defRPr/>
            </a:pPr>
            <a:endParaRPr lang="en-US" dirty="0"/>
          </a:p>
        </p:txBody>
      </p:sp>
    </p:spTree>
    <p:extLst>
      <p:ext uri="{BB962C8B-B14F-4D97-AF65-F5344CB8AC3E}">
        <p14:creationId xmlns:p14="http://schemas.microsoft.com/office/powerpoint/2010/main" val="9225207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bg1"/>
                </a:solidFill>
              </a:rPr>
              <a:t>Top 10 in 10</a:t>
            </a:r>
            <a:endParaRPr lang="en-US" dirty="0">
              <a:solidFill>
                <a:schemeClr val="bg1"/>
              </a:solidFill>
            </a:endParaRPr>
          </a:p>
        </p:txBody>
      </p:sp>
      <p:sp>
        <p:nvSpPr>
          <p:cNvPr id="3" name="Rectangle 2"/>
          <p:cNvSpPr/>
          <p:nvPr/>
        </p:nvSpPr>
        <p:spPr>
          <a:xfrm>
            <a:off x="1957465" y="3299301"/>
            <a:ext cx="9251092" cy="1384995"/>
          </a:xfrm>
          <a:prstGeom prst="rect">
            <a:avLst/>
          </a:prstGeom>
        </p:spPr>
        <p:txBody>
          <a:bodyPr wrap="square">
            <a:spAutoFit/>
          </a:bodyPr>
          <a:lstStyle/>
          <a:p>
            <a:r>
              <a:rPr lang="en-US" sz="2800" dirty="0">
                <a:solidFill>
                  <a:srgbClr val="2E74B5"/>
                </a:solidFill>
                <a:latin typeface="Verdana" panose="020B0604030504040204" pitchFamily="34" charset="0"/>
                <a:ea typeface="Verdana" panose="020B0604030504040204" pitchFamily="34" charset="0"/>
                <a:cs typeface="Verdana" panose="020B0604030504040204" pitchFamily="34" charset="0"/>
              </a:rPr>
              <a:t>Our collective efforts can help make Michigan a Top 10 education state in 10 years!  Here are the </a:t>
            </a:r>
            <a:r>
              <a:rPr lang="en-US" sz="2800" dirty="0" smtClean="0">
                <a:solidFill>
                  <a:srgbClr val="2E74B5"/>
                </a:solidFill>
                <a:latin typeface="Verdana" panose="020B0604030504040204" pitchFamily="34" charset="0"/>
                <a:ea typeface="Verdana" panose="020B0604030504040204" pitchFamily="34" charset="0"/>
                <a:cs typeface="Verdana" panose="020B0604030504040204" pitchFamily="34" charset="0"/>
              </a:rPr>
              <a:t>goals </a:t>
            </a:r>
            <a:r>
              <a:rPr lang="en-US" sz="2800" dirty="0">
                <a:solidFill>
                  <a:srgbClr val="2E74B5"/>
                </a:solidFill>
                <a:latin typeface="Verdana" panose="020B0604030504040204" pitchFamily="34" charset="0"/>
                <a:ea typeface="Verdana" panose="020B0604030504040204" pitchFamily="34" charset="0"/>
                <a:cs typeface="Verdana" panose="020B0604030504040204" pitchFamily="34" charset="0"/>
              </a:rPr>
              <a:t>and strategies: </a:t>
            </a:r>
            <a:r>
              <a:rPr lang="en-US" sz="2800" u="sng" dirty="0">
                <a:solidFill>
                  <a:srgbClr val="2E74B5"/>
                </a:solidFill>
                <a:latin typeface="Verdana" panose="020B0604030504040204" pitchFamily="34" charset="0"/>
                <a:ea typeface="Verdana" panose="020B0604030504040204" pitchFamily="34" charset="0"/>
                <a:cs typeface="Verdana" panose="020B0604030504040204" pitchFamily="34" charset="0"/>
                <a:hlinkClick r:id="rId3"/>
              </a:rPr>
              <a:t>http://</a:t>
            </a:r>
            <a:r>
              <a:rPr lang="en-US" sz="2800" u="sng" dirty="0" smtClean="0">
                <a:solidFill>
                  <a:srgbClr val="2E74B5"/>
                </a:solidFill>
                <a:latin typeface="Verdana" panose="020B0604030504040204" pitchFamily="34" charset="0"/>
                <a:ea typeface="Verdana" panose="020B0604030504040204" pitchFamily="34" charset="0"/>
                <a:cs typeface="Verdana" panose="020B0604030504040204" pitchFamily="34" charset="0"/>
                <a:hlinkClick r:id="rId3"/>
              </a:rPr>
              <a:t>mi.gov/top10in10</a:t>
            </a:r>
            <a:r>
              <a:rPr lang="en-US" sz="2800" dirty="0" smtClean="0">
                <a:solidFill>
                  <a:srgbClr val="2E74B5"/>
                </a:solidFill>
                <a:latin typeface="Verdana" panose="020B0604030504040204" pitchFamily="34" charset="0"/>
                <a:ea typeface="Verdana" panose="020B0604030504040204" pitchFamily="34" charset="0"/>
                <a:cs typeface="Verdana" panose="020B0604030504040204" pitchFamily="34" charset="0"/>
              </a:rPr>
              <a:t>.</a:t>
            </a:r>
            <a:endParaRPr lang="en-US" sz="28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p:cNvSpPr txBox="1"/>
          <p:nvPr/>
        </p:nvSpPr>
        <p:spPr>
          <a:xfrm>
            <a:off x="1276350" y="755918"/>
            <a:ext cx="9525000" cy="2062103"/>
          </a:xfrm>
          <a:prstGeom prst="rect">
            <a:avLst/>
          </a:prstGeom>
          <a:noFill/>
        </p:spPr>
        <p:txBody>
          <a:bodyPr wrap="square" rtlCol="0">
            <a:spAutoFit/>
          </a:bodyPr>
          <a:lstStyle/>
          <a:p>
            <a:pPr algn="ctr"/>
            <a:r>
              <a:rPr lang="en-US" sz="4000" b="1" u="sng" dirty="0" smtClean="0">
                <a:latin typeface="Verdana" panose="020B0604030504040204" pitchFamily="34" charset="0"/>
                <a:ea typeface="Verdana" panose="020B0604030504040204" pitchFamily="34" charset="0"/>
                <a:cs typeface="Verdana" panose="020B0604030504040204" pitchFamily="34" charset="0"/>
              </a:rPr>
              <a:t>Top </a:t>
            </a:r>
            <a:r>
              <a:rPr lang="en-US" sz="4800" b="1" u="sng" dirty="0" smtClean="0">
                <a:latin typeface="Verdana" panose="020B0604030504040204" pitchFamily="34" charset="0"/>
                <a:ea typeface="Verdana" panose="020B0604030504040204" pitchFamily="34" charset="0"/>
                <a:cs typeface="Verdana" panose="020B0604030504040204" pitchFamily="34" charset="0"/>
              </a:rPr>
              <a:t>10</a:t>
            </a:r>
            <a:r>
              <a:rPr lang="en-US" sz="4000" b="1" u="sng" dirty="0" smtClean="0">
                <a:latin typeface="Verdana" panose="020B0604030504040204" pitchFamily="34" charset="0"/>
                <a:ea typeface="Verdana" panose="020B0604030504040204" pitchFamily="34" charset="0"/>
                <a:cs typeface="Verdana" panose="020B0604030504040204" pitchFamily="34" charset="0"/>
              </a:rPr>
              <a:t> in </a:t>
            </a:r>
            <a:r>
              <a:rPr lang="en-US" sz="4800" b="1" u="sng" dirty="0" smtClean="0">
                <a:latin typeface="Verdana" panose="020B0604030504040204" pitchFamily="34" charset="0"/>
                <a:ea typeface="Verdana" panose="020B0604030504040204" pitchFamily="34" charset="0"/>
                <a:cs typeface="Verdana" panose="020B0604030504040204" pitchFamily="34" charset="0"/>
              </a:rPr>
              <a:t>10</a:t>
            </a:r>
            <a:r>
              <a:rPr lang="en-US" sz="4000" b="1" u="sng" dirty="0" smtClean="0">
                <a:latin typeface="Verdana" panose="020B0604030504040204" pitchFamily="34" charset="0"/>
                <a:ea typeface="Verdana" panose="020B0604030504040204" pitchFamily="34" charset="0"/>
                <a:cs typeface="Verdana" panose="020B0604030504040204" pitchFamily="34" charset="0"/>
              </a:rPr>
              <a:t> Years </a:t>
            </a:r>
          </a:p>
          <a:p>
            <a:pPr algn="ctr"/>
            <a:r>
              <a:rPr lang="en-US" sz="4000" dirty="0" smtClean="0">
                <a:latin typeface="Verdana" panose="020B0604030504040204" pitchFamily="34" charset="0"/>
                <a:ea typeface="Verdana" panose="020B0604030504040204" pitchFamily="34" charset="0"/>
                <a:cs typeface="Verdana" panose="020B0604030504040204" pitchFamily="34" charset="0"/>
              </a:rPr>
              <a:t>Putting Michigan on the map as a premier education state</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411395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noGrp="1"/>
          </p:cNvSpPr>
          <p:nvPr>
            <p:ph type="title"/>
          </p:nvPr>
        </p:nvSpPr>
        <p:spPr>
          <a:xfrm>
            <a:off x="609600" y="150126"/>
            <a:ext cx="10972800" cy="707886"/>
          </a:xfrm>
          <a:prstGeom prst="rect">
            <a:avLst/>
          </a:prstGeom>
          <a:noFill/>
        </p:spPr>
        <p:txBody>
          <a:bodyPr wrap="square" rtlCol="0">
            <a:spAutoFit/>
          </a:bodyPr>
          <a:lstStyle/>
          <a:p>
            <a:pPr algn="ctr" fontAlgn="base">
              <a:spcBef>
                <a:spcPct val="0"/>
              </a:spcBef>
              <a:spcAft>
                <a:spcPct val="0"/>
              </a:spcAft>
            </a:pPr>
            <a:r>
              <a:rPr lang="en-US" sz="40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Contacting OFS</a:t>
            </a:r>
            <a:endParaRPr lang="en-US" sz="40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956355" y="1158262"/>
            <a:ext cx="10279290" cy="4920578"/>
          </a:xfrm>
          <a:prstGeom prst="rect">
            <a:avLst/>
          </a:prstGeom>
          <a:noFill/>
        </p:spPr>
        <p:txBody>
          <a:bodyPr wrap="square" rtlCol="0">
            <a:spAutoFit/>
          </a:bodyPr>
          <a:lstStyle/>
          <a:p>
            <a:pPr marL="514350" lvl="1" indent="-457200" fontAlgn="base">
              <a:lnSpc>
                <a:spcPct val="150000"/>
              </a:lnSpc>
              <a:spcBef>
                <a:spcPct val="25000"/>
              </a:spcBef>
              <a:spcAft>
                <a:spcPct val="0"/>
              </a:spcAft>
              <a:buFont typeface="Arial" panose="020B0604020202020204" pitchFamily="34" charset="0"/>
              <a:buChar char="•"/>
              <a:defRPr/>
            </a:pPr>
            <a:r>
              <a:rPr lang="en-US" sz="28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All Regions			517-373-4004</a:t>
            </a:r>
          </a:p>
          <a:p>
            <a:pPr marL="514350" lvl="1" indent="-457200" fontAlgn="base">
              <a:lnSpc>
                <a:spcPct val="150000"/>
              </a:lnSpc>
              <a:spcBef>
                <a:spcPct val="25000"/>
              </a:spcBef>
              <a:spcAft>
                <a:spcPct val="0"/>
              </a:spcAft>
              <a:buFont typeface="Arial" panose="020B0604020202020204" pitchFamily="34" charset="0"/>
              <a:buChar char="•"/>
              <a:defRPr/>
            </a:pPr>
            <a:r>
              <a:rPr lang="en-US" sz="28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Special Populations	517-373-6066</a:t>
            </a:r>
          </a:p>
          <a:p>
            <a:pPr marL="514350" lvl="2" fontAlgn="base">
              <a:spcBef>
                <a:spcPct val="25000"/>
              </a:spcBef>
              <a:spcAft>
                <a:spcPct val="0"/>
              </a:spcAft>
              <a:defRPr/>
            </a:pPr>
            <a:r>
              <a:rPr lang="en-US" sz="28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Homeless; Title III (EL &amp; Immigrant); Section 31a; Section 41; Title I, Part C (Migrant); Title I, Part D (Neglected and Delinquent) </a:t>
            </a:r>
          </a:p>
          <a:p>
            <a:pPr marL="514350" lvl="1" indent="-457200" fontAlgn="base">
              <a:lnSpc>
                <a:spcPct val="150000"/>
              </a:lnSpc>
              <a:spcBef>
                <a:spcPct val="25000"/>
              </a:spcBef>
              <a:spcAft>
                <a:spcPct val="0"/>
              </a:spcAft>
              <a:buFont typeface="Arial" panose="020B0604020202020204" pitchFamily="34" charset="0"/>
              <a:buChar char="•"/>
              <a:defRPr/>
            </a:pPr>
            <a:r>
              <a:rPr lang="en-US" sz="28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Financial Unit		517-373-2519</a:t>
            </a:r>
          </a:p>
          <a:p>
            <a:pPr marL="514350" lvl="1" indent="-457200" fontAlgn="base">
              <a:lnSpc>
                <a:spcPct val="150000"/>
              </a:lnSpc>
              <a:spcBef>
                <a:spcPct val="25000"/>
              </a:spcBef>
              <a:spcAft>
                <a:spcPct val="0"/>
              </a:spcAft>
              <a:buFont typeface="Arial" panose="020B0604020202020204" pitchFamily="34" charset="0"/>
              <a:buChar char="•"/>
              <a:defRPr/>
            </a:pPr>
            <a:r>
              <a:rPr lang="en-US" sz="28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Director’s Office		517-373-3921</a:t>
            </a:r>
          </a:p>
          <a:p>
            <a:pPr marL="514350" lvl="1" indent="-457200" fontAlgn="base">
              <a:spcBef>
                <a:spcPct val="25000"/>
              </a:spcBef>
              <a:spcAft>
                <a:spcPct val="0"/>
              </a:spcAft>
              <a:buFont typeface="Arial" panose="020B0604020202020204" pitchFamily="34" charset="0"/>
              <a:buChar char="•"/>
              <a:defRPr/>
            </a:pPr>
            <a:endParaRPr lang="en-US" sz="27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84430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180096"/>
            <a:ext cx="12161520" cy="1381167"/>
          </a:xfrm>
          <a:ln>
            <a:noFill/>
          </a:ln>
        </p:spPr>
        <p:txBody>
          <a:bodyPr/>
          <a:lstStyle/>
          <a:p>
            <a:r>
              <a:rPr lang="en-US" sz="4000" b="1" dirty="0">
                <a:solidFill>
                  <a:srgbClr val="FF0000"/>
                </a:solidFill>
                <a:latin typeface="Verdana" panose="020B0604030504040204" pitchFamily="34" charset="0"/>
                <a:ea typeface="Verdana" panose="020B0604030504040204" pitchFamily="34" charset="0"/>
                <a:cs typeface="Verdana" panose="020B0604030504040204" pitchFamily="34" charset="0"/>
              </a:rPr>
              <a:t>A New </a:t>
            </a:r>
            <a:r>
              <a:rPr lang="en-US" sz="40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Day: </a:t>
            </a:r>
            <a:r>
              <a:rPr lang="en-US" sz="4000" b="1" dirty="0">
                <a:solidFill>
                  <a:srgbClr val="FF0000"/>
                </a:solidFill>
                <a:latin typeface="Verdana" panose="020B0604030504040204" pitchFamily="34" charset="0"/>
                <a:ea typeface="Verdana" panose="020B0604030504040204" pitchFamily="34" charset="0"/>
                <a:cs typeface="Verdana" panose="020B0604030504040204" pitchFamily="34" charset="0"/>
              </a:rPr>
              <a:t/>
            </a:r>
            <a:br>
              <a:rPr lang="en-US" sz="4000" b="1" dirty="0">
                <a:solidFill>
                  <a:srgbClr val="FF0000"/>
                </a:solidFill>
                <a:latin typeface="Verdana" panose="020B0604030504040204" pitchFamily="34" charset="0"/>
                <a:ea typeface="Verdana" panose="020B0604030504040204" pitchFamily="34" charset="0"/>
                <a:cs typeface="Verdana" panose="020B0604030504040204" pitchFamily="34" charset="0"/>
              </a:rPr>
            </a:br>
            <a:r>
              <a:rPr lang="en-US" sz="4000" b="1" dirty="0">
                <a:solidFill>
                  <a:srgbClr val="FF0000"/>
                </a:solidFill>
                <a:latin typeface="Verdana" panose="020B0604030504040204" pitchFamily="34" charset="0"/>
                <a:ea typeface="Verdana" panose="020B0604030504040204" pitchFamily="34" charset="0"/>
                <a:cs typeface="Verdana" panose="020B0604030504040204" pitchFamily="34" charset="0"/>
              </a:rPr>
              <a:t>More Flexibility</a:t>
            </a:r>
          </a:p>
        </p:txBody>
      </p:sp>
      <p:sp>
        <p:nvSpPr>
          <p:cNvPr id="3" name="Content Placeholder 2"/>
          <p:cNvSpPr>
            <a:spLocks noGrp="1"/>
          </p:cNvSpPr>
          <p:nvPr>
            <p:ph idx="1"/>
          </p:nvPr>
        </p:nvSpPr>
        <p:spPr>
          <a:xfrm>
            <a:off x="281940" y="1832920"/>
            <a:ext cx="11658600" cy="3272480"/>
          </a:xfrm>
        </p:spPr>
        <p:txBody>
          <a:bodyPr/>
          <a:lstStyle/>
          <a:p>
            <a:pPr marL="0" indent="0" algn="ctr">
              <a:buNone/>
            </a:pPr>
            <a:r>
              <a:rPr lang="en-US" dirty="0" smtClean="0">
                <a:latin typeface="Verdana" panose="020B0604030504040204" pitchFamily="34" charset="0"/>
                <a:ea typeface="Verdana" panose="020B0604030504040204" pitchFamily="34" charset="0"/>
                <a:cs typeface="Verdana" panose="020B0604030504040204" pitchFamily="34" charset="0"/>
              </a:rPr>
              <a:t>New </a:t>
            </a:r>
            <a:r>
              <a:rPr lang="en-US" dirty="0">
                <a:latin typeface="Verdana" panose="020B0604030504040204" pitchFamily="34" charset="0"/>
                <a:ea typeface="Verdana" panose="020B0604030504040204" pitchFamily="34" charset="0"/>
                <a:cs typeface="Verdana" panose="020B0604030504040204" pitchFamily="34" charset="0"/>
              </a:rPr>
              <a:t>steps are being taken at </a:t>
            </a:r>
            <a:r>
              <a:rPr lang="en-US" dirty="0" smtClean="0">
                <a:latin typeface="Verdana" panose="020B0604030504040204" pitchFamily="34" charset="0"/>
                <a:ea typeface="Verdana" panose="020B0604030504040204" pitchFamily="34" charset="0"/>
                <a:cs typeface="Verdana" panose="020B0604030504040204" pitchFamily="34" charset="0"/>
              </a:rPr>
              <a:t>the United States Department of Education (USED) and the Michigan Department of Education (MDE) to </a:t>
            </a:r>
            <a:r>
              <a:rPr lang="en-US" b="1" dirty="0">
                <a:latin typeface="Verdana" panose="020B0604030504040204" pitchFamily="34" charset="0"/>
                <a:ea typeface="Verdana" panose="020B0604030504040204" pitchFamily="34" charset="0"/>
                <a:cs typeface="Verdana" panose="020B0604030504040204" pitchFamily="34" charset="0"/>
              </a:rPr>
              <a:t>ensure that LEAs and schools fully leverage and maximize </a:t>
            </a:r>
            <a:r>
              <a:rPr lang="en-US" b="1" dirty="0" smtClean="0">
                <a:latin typeface="Verdana" panose="020B0604030504040204" pitchFamily="34" charset="0"/>
                <a:ea typeface="Verdana" panose="020B0604030504040204" pitchFamily="34" charset="0"/>
                <a:cs typeface="Verdana" panose="020B0604030504040204" pitchFamily="34" charset="0"/>
              </a:rPr>
              <a:t>Title l, Part A Flexibility resources </a:t>
            </a:r>
            <a:r>
              <a:rPr lang="en-US" b="1" dirty="0">
                <a:latin typeface="Verdana" panose="020B0604030504040204" pitchFamily="34" charset="0"/>
                <a:ea typeface="Verdana" panose="020B0604030504040204" pitchFamily="34" charset="0"/>
                <a:cs typeface="Verdana" panose="020B0604030504040204" pitchFamily="34" charset="0"/>
              </a:rPr>
              <a:t>to improve student performance</a:t>
            </a:r>
            <a:r>
              <a:rPr lang="en-US" b="1" dirty="0" smtClean="0">
                <a:latin typeface="Verdana" panose="020B0604030504040204" pitchFamily="34" charset="0"/>
                <a:ea typeface="Verdana" panose="020B0604030504040204" pitchFamily="34" charset="0"/>
                <a:cs typeface="Verdana" panose="020B0604030504040204" pitchFamily="34" charset="0"/>
              </a:rPr>
              <a:t>.</a:t>
            </a:r>
          </a:p>
          <a:p>
            <a:pPr marL="0" indent="0" algn="ctr">
              <a:buNone/>
            </a:pPr>
            <a:r>
              <a:rPr lang="en-US" dirty="0" smtClean="0">
                <a:latin typeface="Verdana" panose="020B0604030504040204" pitchFamily="34" charset="0"/>
                <a:ea typeface="Verdana" panose="020B0604030504040204" pitchFamily="34" charset="0"/>
                <a:cs typeface="Verdana" panose="020B0604030504040204" pitchFamily="34" charset="0"/>
              </a:rPr>
              <a:t> </a:t>
            </a:r>
            <a:endParaRPr lang="en-US" b="1"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p>
        </p:txBody>
      </p:sp>
    </p:spTree>
    <p:extLst>
      <p:ext uri="{BB962C8B-B14F-4D97-AF65-F5344CB8AC3E}">
        <p14:creationId xmlns:p14="http://schemas.microsoft.com/office/powerpoint/2010/main" val="6765854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pPr algn="l"/>
            <a:r>
              <a:rPr lang="en-US" sz="4000" b="1" dirty="0">
                <a:solidFill>
                  <a:srgbClr val="FF0000"/>
                </a:solidFill>
                <a:latin typeface="Verdana" panose="020B0604030504040204" pitchFamily="34" charset="0"/>
                <a:ea typeface="Verdana" panose="020B0604030504040204" pitchFamily="34" charset="0"/>
                <a:cs typeface="Verdana" panose="020B0604030504040204" pitchFamily="34" charset="0"/>
              </a:rPr>
              <a:t>Requirements-Districts/Schools Must:</a:t>
            </a:r>
            <a:endParaRPr lang="en-US" sz="4000" dirty="0"/>
          </a:p>
        </p:txBody>
      </p:sp>
      <p:sp>
        <p:nvSpPr>
          <p:cNvPr id="3" name="Content Placeholder 2"/>
          <p:cNvSpPr>
            <a:spLocks noGrp="1"/>
          </p:cNvSpPr>
          <p:nvPr>
            <p:ph idx="1"/>
          </p:nvPr>
        </p:nvSpPr>
        <p:spPr>
          <a:xfrm>
            <a:off x="609600" y="1143000"/>
            <a:ext cx="10972800" cy="4305299"/>
          </a:xfrm>
        </p:spPr>
        <p:txBody>
          <a:bodyPr/>
          <a:lstStyle/>
          <a:p>
            <a:pPr>
              <a:defRPr/>
            </a:pPr>
            <a:r>
              <a:rPr lang="en-US" dirty="0">
                <a:latin typeface="Verdana" panose="020B0604030504040204" pitchFamily="34" charset="0"/>
                <a:ea typeface="Verdana" panose="020B0604030504040204" pitchFamily="34" charset="0"/>
                <a:cs typeface="Verdana" panose="020B0604030504040204" pitchFamily="34" charset="0"/>
              </a:rPr>
              <a:t>Ensure that the “</a:t>
            </a:r>
            <a:r>
              <a:rPr lang="en-US" b="1" dirty="0">
                <a:latin typeface="Verdana" panose="020B0604030504040204" pitchFamily="34" charset="0"/>
                <a:ea typeface="Verdana" panose="020B0604030504040204" pitchFamily="34" charset="0"/>
                <a:cs typeface="Verdana" panose="020B0604030504040204" pitchFamily="34" charset="0"/>
              </a:rPr>
              <a:t>intents and purposes</a:t>
            </a:r>
            <a:r>
              <a:rPr lang="en-US" dirty="0">
                <a:latin typeface="Verdana" panose="020B0604030504040204" pitchFamily="34" charset="0"/>
                <a:ea typeface="Verdana" panose="020B0604030504040204" pitchFamily="34" charset="0"/>
                <a:cs typeface="Verdana" panose="020B0604030504040204" pitchFamily="34" charset="0"/>
              </a:rPr>
              <a:t>” of Title I are maintained;</a:t>
            </a:r>
          </a:p>
          <a:p>
            <a:pPr>
              <a:defRPr/>
            </a:pPr>
            <a:r>
              <a:rPr lang="en-US" dirty="0">
                <a:latin typeface="Verdana" panose="020B0604030504040204" pitchFamily="34" charset="0"/>
                <a:ea typeface="Verdana" panose="020B0604030504040204" pitchFamily="34" charset="0"/>
                <a:cs typeface="Verdana" panose="020B0604030504040204" pitchFamily="34" charset="0"/>
              </a:rPr>
              <a:t>Meet the test of </a:t>
            </a:r>
            <a:r>
              <a:rPr lang="en-US" b="1" dirty="0">
                <a:latin typeface="Verdana" panose="020B0604030504040204" pitchFamily="34" charset="0"/>
                <a:ea typeface="Verdana" panose="020B0604030504040204" pitchFamily="34" charset="0"/>
                <a:cs typeface="Verdana" panose="020B0604030504040204" pitchFamily="34" charset="0"/>
              </a:rPr>
              <a:t>“supplement not supplant”</a:t>
            </a:r>
            <a:r>
              <a:rPr lang="en-US" dirty="0">
                <a:latin typeface="Verdana" panose="020B0604030504040204" pitchFamily="34" charset="0"/>
                <a:ea typeface="Verdana" panose="020B0604030504040204" pitchFamily="34" charset="0"/>
                <a:cs typeface="Verdana" panose="020B0604030504040204" pitchFamily="34" charset="0"/>
              </a:rPr>
              <a:t>;</a:t>
            </a:r>
          </a:p>
          <a:p>
            <a:pPr>
              <a:defRPr/>
            </a:pPr>
            <a:r>
              <a:rPr lang="en-US" dirty="0">
                <a:latin typeface="Verdana" panose="020B0604030504040204" pitchFamily="34" charset="0"/>
                <a:ea typeface="Verdana" panose="020B0604030504040204" pitchFamily="34" charset="0"/>
                <a:cs typeface="Verdana" panose="020B0604030504040204" pitchFamily="34" charset="0"/>
              </a:rPr>
              <a:t>Conduct a </a:t>
            </a:r>
            <a:r>
              <a:rPr lang="en-US" b="1" dirty="0">
                <a:latin typeface="Verdana" panose="020B0604030504040204" pitchFamily="34" charset="0"/>
                <a:ea typeface="Verdana" panose="020B0604030504040204" pitchFamily="34" charset="0"/>
                <a:cs typeface="Verdana" panose="020B0604030504040204" pitchFamily="34" charset="0"/>
              </a:rPr>
              <a:t>comprehensive needs assessment</a:t>
            </a:r>
            <a:r>
              <a:rPr lang="en-US" dirty="0">
                <a:latin typeface="Verdana" panose="020B0604030504040204" pitchFamily="34" charset="0"/>
                <a:ea typeface="Verdana" panose="020B0604030504040204" pitchFamily="34" charset="0"/>
                <a:cs typeface="Verdana" panose="020B0604030504040204" pitchFamily="34" charset="0"/>
              </a:rPr>
              <a:t>;</a:t>
            </a:r>
          </a:p>
          <a:p>
            <a:pPr>
              <a:defRPr/>
            </a:pPr>
            <a:r>
              <a:rPr lang="en-US" dirty="0">
                <a:latin typeface="Verdana" panose="020B0604030504040204" pitchFamily="34" charset="0"/>
                <a:ea typeface="Verdana" panose="020B0604030504040204" pitchFamily="34" charset="0"/>
                <a:cs typeface="Verdana" panose="020B0604030504040204" pitchFamily="34" charset="0"/>
              </a:rPr>
              <a:t>Create a </a:t>
            </a:r>
            <a:r>
              <a:rPr lang="en-US" b="1" dirty="0">
                <a:latin typeface="Verdana" panose="020B0604030504040204" pitchFamily="34" charset="0"/>
                <a:ea typeface="Verdana" panose="020B0604030504040204" pitchFamily="34" charset="0"/>
                <a:cs typeface="Verdana" panose="020B0604030504040204" pitchFamily="34" charset="0"/>
              </a:rPr>
              <a:t>comprehensive schoolwide plan</a:t>
            </a:r>
            <a:r>
              <a:rPr lang="en-US" dirty="0">
                <a:latin typeface="Verdana" panose="020B0604030504040204" pitchFamily="34" charset="0"/>
                <a:ea typeface="Verdana" panose="020B0604030504040204" pitchFamily="34" charset="0"/>
                <a:cs typeface="Verdana" panose="020B0604030504040204" pitchFamily="34" charset="0"/>
              </a:rPr>
              <a:t>;</a:t>
            </a:r>
            <a:r>
              <a:rPr lang="en-US" b="1" dirty="0">
                <a:latin typeface="Verdana" panose="020B0604030504040204" pitchFamily="34" charset="0"/>
                <a:ea typeface="Verdana" panose="020B0604030504040204" pitchFamily="34" charset="0"/>
                <a:cs typeface="Verdana" panose="020B0604030504040204" pitchFamily="34" charset="0"/>
              </a:rPr>
              <a:t> </a:t>
            </a:r>
            <a:r>
              <a:rPr lang="en-US" dirty="0">
                <a:latin typeface="Verdana" panose="020B0604030504040204" pitchFamily="34" charset="0"/>
                <a:ea typeface="Verdana" panose="020B0604030504040204" pitchFamily="34" charset="0"/>
                <a:cs typeface="Verdana" panose="020B0604030504040204" pitchFamily="34" charset="0"/>
              </a:rPr>
              <a:t>and</a:t>
            </a:r>
          </a:p>
          <a:p>
            <a:pPr>
              <a:defRPr/>
            </a:pPr>
            <a:r>
              <a:rPr lang="en-US" dirty="0">
                <a:latin typeface="Verdana" panose="020B0604030504040204" pitchFamily="34" charset="0"/>
                <a:ea typeface="Verdana" panose="020B0604030504040204" pitchFamily="34" charset="0"/>
                <a:cs typeface="Verdana" panose="020B0604030504040204" pitchFamily="34" charset="0"/>
              </a:rPr>
              <a:t>Conduct an </a:t>
            </a:r>
            <a:r>
              <a:rPr lang="en-US" b="1" dirty="0">
                <a:latin typeface="Verdana" panose="020B0604030504040204" pitchFamily="34" charset="0"/>
                <a:ea typeface="Verdana" panose="020B0604030504040204" pitchFamily="34" charset="0"/>
                <a:cs typeface="Verdana" panose="020B0604030504040204" pitchFamily="34" charset="0"/>
              </a:rPr>
              <a:t>annual review </a:t>
            </a:r>
            <a:r>
              <a:rPr lang="en-US" dirty="0">
                <a:latin typeface="Verdana" panose="020B0604030504040204" pitchFamily="34" charset="0"/>
                <a:ea typeface="Verdana" panose="020B0604030504040204" pitchFamily="34" charset="0"/>
                <a:cs typeface="Verdana" panose="020B0604030504040204" pitchFamily="34" charset="0"/>
              </a:rPr>
              <a:t>of the effectiveness of the schoolwide program, and revise the plan as necessary.</a:t>
            </a:r>
          </a:p>
          <a:p>
            <a:pPr marL="0" indent="0">
              <a:buNone/>
              <a:defRPr/>
            </a:pPr>
            <a:endParaRPr lang="en-US" b="1" dirty="0">
              <a:latin typeface="Verdana" panose="020B0604030504040204" pitchFamily="34" charset="0"/>
              <a:ea typeface="Verdana" panose="020B0604030504040204" pitchFamily="34" charset="0"/>
              <a:cs typeface="Verdana" panose="020B0604030504040204" pitchFamily="34" charset="0"/>
            </a:endParaRPr>
          </a:p>
          <a:p>
            <a:endParaRPr lang="en-US" dirty="0"/>
          </a:p>
        </p:txBody>
      </p:sp>
    </p:spTree>
    <p:extLst>
      <p:ext uri="{BB962C8B-B14F-4D97-AF65-F5344CB8AC3E}">
        <p14:creationId xmlns:p14="http://schemas.microsoft.com/office/powerpoint/2010/main" val="389714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b="1" dirty="0">
                <a:solidFill>
                  <a:srgbClr val="FF0000"/>
                </a:solidFill>
                <a:latin typeface="Verdana" panose="020B0604030504040204" pitchFamily="34" charset="0"/>
                <a:ea typeface="Verdana" panose="020B0604030504040204" pitchFamily="34" charset="0"/>
                <a:cs typeface="Verdana" panose="020B0604030504040204" pitchFamily="34" charset="0"/>
              </a:rPr>
              <a:t>Fulfillment o</a:t>
            </a:r>
            <a:r>
              <a:rPr lang="en-US" sz="40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f </a:t>
            </a:r>
            <a:r>
              <a:rPr lang="en-US" sz="4000" b="1" dirty="0">
                <a:solidFill>
                  <a:srgbClr val="FF0000"/>
                </a:solidFill>
                <a:latin typeface="Verdana" panose="020B0604030504040204" pitchFamily="34" charset="0"/>
                <a:ea typeface="Verdana" panose="020B0604030504040204" pitchFamily="34" charset="0"/>
                <a:cs typeface="Verdana" panose="020B0604030504040204" pitchFamily="34" charset="0"/>
              </a:rPr>
              <a:t/>
            </a:r>
            <a:br>
              <a:rPr lang="en-US" sz="4000" b="1" dirty="0">
                <a:solidFill>
                  <a:srgbClr val="FF0000"/>
                </a:solidFill>
                <a:latin typeface="Verdana" panose="020B0604030504040204" pitchFamily="34" charset="0"/>
                <a:ea typeface="Verdana" panose="020B0604030504040204" pitchFamily="34" charset="0"/>
                <a:cs typeface="Verdana" panose="020B0604030504040204" pitchFamily="34" charset="0"/>
              </a:rPr>
            </a:br>
            <a:r>
              <a:rPr lang="en-US" sz="40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Intent And Purposes</a:t>
            </a:r>
            <a:endParaRPr lang="en-US" sz="40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82947" name="Content Placeholder 2"/>
          <p:cNvSpPr>
            <a:spLocks noGrp="1"/>
          </p:cNvSpPr>
          <p:nvPr>
            <p:ph idx="1"/>
          </p:nvPr>
        </p:nvSpPr>
        <p:spPr bwMode="auto">
          <a:xfrm>
            <a:off x="609600" y="1790701"/>
            <a:ext cx="10972800" cy="3429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a:latin typeface="Verdana" panose="020B0604030504040204" pitchFamily="34" charset="0"/>
                <a:ea typeface="Verdana" panose="020B0604030504040204" pitchFamily="34" charset="0"/>
                <a:cs typeface="Verdana" panose="020B0604030504040204" pitchFamily="34" charset="0"/>
              </a:rPr>
              <a:t>Schools must be able to show their ability to fulfill the </a:t>
            </a:r>
            <a:r>
              <a:rPr lang="en-US" altLang="en-US" sz="2800" dirty="0" smtClean="0">
                <a:latin typeface="Verdana" panose="020B0604030504040204" pitchFamily="34" charset="0"/>
                <a:ea typeface="Verdana" panose="020B0604030504040204" pitchFamily="34" charset="0"/>
                <a:cs typeface="Verdana" panose="020B0604030504040204" pitchFamily="34" charset="0"/>
              </a:rPr>
              <a:t>intent </a:t>
            </a:r>
            <a:r>
              <a:rPr lang="en-US" altLang="en-US" sz="2800" dirty="0">
                <a:latin typeface="Verdana" panose="020B0604030504040204" pitchFamily="34" charset="0"/>
                <a:ea typeface="Verdana" panose="020B0604030504040204" pitchFamily="34" charset="0"/>
                <a:cs typeface="Verdana" panose="020B0604030504040204" pitchFamily="34" charset="0"/>
              </a:rPr>
              <a:t>and </a:t>
            </a:r>
            <a:r>
              <a:rPr lang="en-US" altLang="en-US" sz="2800" dirty="0" smtClean="0">
                <a:latin typeface="Verdana" panose="020B0604030504040204" pitchFamily="34" charset="0"/>
                <a:ea typeface="Verdana" panose="020B0604030504040204" pitchFamily="34" charset="0"/>
                <a:cs typeface="Verdana" panose="020B0604030504040204" pitchFamily="34" charset="0"/>
              </a:rPr>
              <a:t>purposes </a:t>
            </a:r>
            <a:r>
              <a:rPr lang="en-US" altLang="en-US" sz="2800" dirty="0">
                <a:latin typeface="Verdana" panose="020B0604030504040204" pitchFamily="34" charset="0"/>
                <a:ea typeface="Verdana" panose="020B0604030504040204" pitchFamily="34" charset="0"/>
                <a:cs typeface="Verdana" panose="020B0604030504040204" pitchFamily="34" charset="0"/>
              </a:rPr>
              <a:t>of Title </a:t>
            </a:r>
            <a:r>
              <a:rPr lang="en-US" altLang="en-US" sz="2800" dirty="0" smtClean="0">
                <a:latin typeface="Verdana" panose="020B0604030504040204" pitchFamily="34" charset="0"/>
                <a:ea typeface="Verdana" panose="020B0604030504040204" pitchFamily="34" charset="0"/>
                <a:cs typeface="Verdana" panose="020B0604030504040204" pitchFamily="34" charset="0"/>
              </a:rPr>
              <a:t>I, Part A.</a:t>
            </a:r>
            <a:endParaRPr lang="en-US" altLang="en-US" sz="2800" dirty="0">
              <a:latin typeface="Verdana" panose="020B0604030504040204" pitchFamily="34" charset="0"/>
              <a:ea typeface="Verdana" panose="020B0604030504040204" pitchFamily="34" charset="0"/>
              <a:cs typeface="Verdana" panose="020B0604030504040204" pitchFamily="34" charset="0"/>
            </a:endParaRPr>
          </a:p>
          <a:p>
            <a:r>
              <a:rPr lang="en-US" altLang="en-US" sz="2800" dirty="0" smtClean="0">
                <a:latin typeface="Verdana" panose="020B0604030504040204" pitchFamily="34" charset="0"/>
                <a:ea typeface="Verdana" panose="020B0604030504040204" pitchFamily="34" charset="0"/>
                <a:cs typeface="Verdana" panose="020B0604030504040204" pitchFamily="34" charset="0"/>
              </a:rPr>
              <a:t>The </a:t>
            </a:r>
            <a:r>
              <a:rPr lang="en-US" altLang="en-US" sz="2800" dirty="0">
                <a:latin typeface="Verdana" panose="020B0604030504040204" pitchFamily="34" charset="0"/>
                <a:ea typeface="Verdana" panose="020B0604030504040204" pitchFamily="34" charset="0"/>
                <a:cs typeface="Verdana" panose="020B0604030504040204" pitchFamily="34" charset="0"/>
              </a:rPr>
              <a:t>purpose is to ensure that all children have a fair, equal, and significant opportunity to obtain a high-quality education and reach, </a:t>
            </a:r>
            <a:r>
              <a:rPr lang="en-US" altLang="en-US" sz="2800" i="1" dirty="0">
                <a:latin typeface="Verdana" panose="020B0604030504040204" pitchFamily="34" charset="0"/>
                <a:ea typeface="Verdana" panose="020B0604030504040204" pitchFamily="34" charset="0"/>
                <a:cs typeface="Verdana" panose="020B0604030504040204" pitchFamily="34" charset="0"/>
              </a:rPr>
              <a:t>at a minimum</a:t>
            </a:r>
            <a:r>
              <a:rPr lang="en-US" altLang="en-US" sz="2800" dirty="0">
                <a:latin typeface="Verdana" panose="020B0604030504040204" pitchFamily="34" charset="0"/>
                <a:ea typeface="Verdana" panose="020B0604030504040204" pitchFamily="34" charset="0"/>
                <a:cs typeface="Verdana" panose="020B0604030504040204" pitchFamily="34" charset="0"/>
              </a:rPr>
              <a:t>, proficiency on challenging State academic achievement standards and State academic </a:t>
            </a:r>
            <a:r>
              <a:rPr lang="en-US" altLang="en-US" sz="2800" dirty="0" smtClean="0">
                <a:latin typeface="Verdana" panose="020B0604030504040204" pitchFamily="34" charset="0"/>
                <a:ea typeface="Verdana" panose="020B0604030504040204" pitchFamily="34" charset="0"/>
                <a:cs typeface="Verdana" panose="020B0604030504040204" pitchFamily="34" charset="0"/>
              </a:rPr>
              <a:t>assessments.</a:t>
            </a:r>
            <a:endParaRPr lang="en-US" altLang="en-US"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937416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 y="-29672"/>
            <a:ext cx="12192000" cy="1776978"/>
          </a:xfrm>
        </p:spPr>
        <p:txBody>
          <a:bodyPr>
            <a:normAutofit fontScale="90000"/>
          </a:bodyPr>
          <a:lstStyle/>
          <a:p>
            <a:pPr>
              <a:defRPr/>
            </a:pPr>
            <a:r>
              <a:rPr lang="en-US"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Every Student Succeeds Act (ESSA)</a:t>
            </a:r>
            <a:br>
              <a:rPr lang="en-US"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br>
            <a:r>
              <a:rPr lang="en-US"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Section 1008 (a) (2) (B)</a:t>
            </a:r>
            <a:r>
              <a:rPr lang="en-US" b="1" dirty="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r>
            <a:br>
              <a:rPr lang="en-US" b="1" dirty="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r>
              <a:rPr lang="en-US" sz="3000" b="1" dirty="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r>
            <a:br>
              <a:rPr lang="en-US" sz="3000" b="1" dirty="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endParaRPr lang="en-US" sz="3000" b="1" dirty="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86019" name="Content Placeholder 2"/>
          <p:cNvSpPr>
            <a:spLocks noGrp="1"/>
          </p:cNvSpPr>
          <p:nvPr>
            <p:ph idx="1"/>
          </p:nvPr>
        </p:nvSpPr>
        <p:spPr bwMode="auto">
          <a:xfrm>
            <a:off x="599956" y="1564426"/>
            <a:ext cx="10438503" cy="380005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sz="2700" dirty="0" smtClean="0">
                <a:latin typeface="Verdana" panose="020B0604030504040204" pitchFamily="34" charset="0"/>
                <a:ea typeface="Verdana" panose="020B0604030504040204" pitchFamily="34" charset="0"/>
                <a:cs typeface="Verdana" panose="020B0604030504040204" pitchFamily="34" charset="0"/>
              </a:rPr>
              <a:t>(</a:t>
            </a:r>
            <a:r>
              <a:rPr lang="en-US" sz="2700" dirty="0">
                <a:latin typeface="Verdana" panose="020B0604030504040204" pitchFamily="34" charset="0"/>
                <a:ea typeface="Verdana" panose="020B0604030504040204" pitchFamily="34" charset="0"/>
                <a:cs typeface="Verdana" panose="020B0604030504040204" pitchFamily="34" charset="0"/>
              </a:rPr>
              <a:t>B) SUPPLEMENTAL FUNDS.—In accordance with </a:t>
            </a:r>
            <a:r>
              <a:rPr lang="en-US" sz="2700" dirty="0" smtClean="0">
                <a:latin typeface="Verdana" panose="020B0604030504040204" pitchFamily="34" charset="0"/>
                <a:ea typeface="Verdana" panose="020B0604030504040204" pitchFamily="34" charset="0"/>
                <a:cs typeface="Verdana" panose="020B0604030504040204" pitchFamily="34" charset="0"/>
              </a:rPr>
              <a:t>the method </a:t>
            </a:r>
            <a:r>
              <a:rPr lang="en-US" sz="2700" dirty="0">
                <a:latin typeface="Verdana" panose="020B0604030504040204" pitchFamily="34" charset="0"/>
                <a:ea typeface="Verdana" panose="020B0604030504040204" pitchFamily="34" charset="0"/>
                <a:cs typeface="Verdana" panose="020B0604030504040204" pitchFamily="34" charset="0"/>
              </a:rPr>
              <a:t>of determination described in </a:t>
            </a:r>
            <a:r>
              <a:rPr lang="en-US" sz="2700" dirty="0">
                <a:solidFill>
                  <a:srgbClr val="C00000"/>
                </a:solidFill>
                <a:latin typeface="Verdana" panose="020B0604030504040204" pitchFamily="34" charset="0"/>
                <a:ea typeface="Verdana" panose="020B0604030504040204" pitchFamily="34" charset="0"/>
                <a:cs typeface="Verdana" panose="020B0604030504040204" pitchFamily="34" charset="0"/>
              </a:rPr>
              <a:t>section 1118(b)(2</a:t>
            </a:r>
            <a:r>
              <a:rPr lang="en-US" sz="27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a:t>
            </a:r>
            <a:r>
              <a:rPr lang="en-US" sz="2700" dirty="0" smtClean="0">
                <a:latin typeface="Verdana" panose="020B0604030504040204" pitchFamily="34" charset="0"/>
                <a:ea typeface="Verdana" panose="020B0604030504040204" pitchFamily="34" charset="0"/>
                <a:cs typeface="Verdana" panose="020B0604030504040204" pitchFamily="34" charset="0"/>
              </a:rPr>
              <a:t>,</a:t>
            </a:r>
            <a:r>
              <a:rPr lang="en-US" sz="27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en-US" sz="2700" dirty="0" smtClean="0">
                <a:latin typeface="Verdana" panose="020B0604030504040204" pitchFamily="34" charset="0"/>
                <a:ea typeface="Verdana" panose="020B0604030504040204" pitchFamily="34" charset="0"/>
                <a:cs typeface="Verdana" panose="020B0604030504040204" pitchFamily="34" charset="0"/>
              </a:rPr>
              <a:t>a </a:t>
            </a:r>
            <a:r>
              <a:rPr lang="en-US" sz="2700" dirty="0">
                <a:latin typeface="Verdana" panose="020B0604030504040204" pitchFamily="34" charset="0"/>
                <a:ea typeface="Verdana" panose="020B0604030504040204" pitchFamily="34" charset="0"/>
                <a:cs typeface="Verdana" panose="020B0604030504040204" pitchFamily="34" charset="0"/>
              </a:rPr>
              <a:t>school participating in a schoolwide program shall </a:t>
            </a:r>
            <a:r>
              <a:rPr lang="en-US" sz="2700" dirty="0" smtClean="0">
                <a:latin typeface="Verdana" panose="020B0604030504040204" pitchFamily="34" charset="0"/>
                <a:ea typeface="Verdana" panose="020B0604030504040204" pitchFamily="34" charset="0"/>
                <a:cs typeface="Verdana" panose="020B0604030504040204" pitchFamily="34" charset="0"/>
              </a:rPr>
              <a:t>use funds </a:t>
            </a:r>
            <a:r>
              <a:rPr lang="en-US" sz="2700" dirty="0">
                <a:latin typeface="Verdana" panose="020B0604030504040204" pitchFamily="34" charset="0"/>
                <a:ea typeface="Verdana" panose="020B0604030504040204" pitchFamily="34" charset="0"/>
                <a:cs typeface="Verdana" panose="020B0604030504040204" pitchFamily="34" charset="0"/>
              </a:rPr>
              <a:t>available to carry out this section only to </a:t>
            </a:r>
            <a:r>
              <a:rPr lang="en-US" sz="2700" dirty="0" smtClean="0">
                <a:latin typeface="Verdana" panose="020B0604030504040204" pitchFamily="34" charset="0"/>
                <a:ea typeface="Verdana" panose="020B0604030504040204" pitchFamily="34" charset="0"/>
                <a:cs typeface="Verdana" panose="020B0604030504040204" pitchFamily="34" charset="0"/>
              </a:rPr>
              <a:t>supplement the </a:t>
            </a:r>
            <a:r>
              <a:rPr lang="en-US" sz="2700" dirty="0">
                <a:latin typeface="Verdana" panose="020B0604030504040204" pitchFamily="34" charset="0"/>
                <a:ea typeface="Verdana" panose="020B0604030504040204" pitchFamily="34" charset="0"/>
                <a:cs typeface="Verdana" panose="020B0604030504040204" pitchFamily="34" charset="0"/>
              </a:rPr>
              <a:t>amount of funds that would, in the absence of </a:t>
            </a:r>
            <a:r>
              <a:rPr lang="en-US" sz="2700" dirty="0" smtClean="0">
                <a:latin typeface="Verdana" panose="020B0604030504040204" pitchFamily="34" charset="0"/>
                <a:ea typeface="Verdana" panose="020B0604030504040204" pitchFamily="34" charset="0"/>
                <a:cs typeface="Verdana" panose="020B0604030504040204" pitchFamily="34" charset="0"/>
              </a:rPr>
              <a:t>funds under </a:t>
            </a:r>
            <a:r>
              <a:rPr lang="en-US" sz="2700" dirty="0">
                <a:latin typeface="Verdana" panose="020B0604030504040204" pitchFamily="34" charset="0"/>
                <a:ea typeface="Verdana" panose="020B0604030504040204" pitchFamily="34" charset="0"/>
                <a:cs typeface="Verdana" panose="020B0604030504040204" pitchFamily="34" charset="0"/>
              </a:rPr>
              <a:t>this part, be made available from </a:t>
            </a:r>
            <a:r>
              <a:rPr lang="en-US" sz="2700" dirty="0" smtClean="0">
                <a:latin typeface="Verdana" panose="020B0604030504040204" pitchFamily="34" charset="0"/>
                <a:ea typeface="Verdana" panose="020B0604030504040204" pitchFamily="34" charset="0"/>
                <a:cs typeface="Verdana" panose="020B0604030504040204" pitchFamily="34" charset="0"/>
              </a:rPr>
              <a:t>non-Federal sources </a:t>
            </a:r>
            <a:r>
              <a:rPr lang="en-US" sz="2700" dirty="0">
                <a:latin typeface="Verdana" panose="020B0604030504040204" pitchFamily="34" charset="0"/>
                <a:ea typeface="Verdana" panose="020B0604030504040204" pitchFamily="34" charset="0"/>
                <a:cs typeface="Verdana" panose="020B0604030504040204" pitchFamily="34" charset="0"/>
              </a:rPr>
              <a:t>for the school, including funds needed to </a:t>
            </a:r>
            <a:r>
              <a:rPr lang="en-US" sz="2700" dirty="0" smtClean="0">
                <a:latin typeface="Verdana" panose="020B0604030504040204" pitchFamily="34" charset="0"/>
                <a:ea typeface="Verdana" panose="020B0604030504040204" pitchFamily="34" charset="0"/>
                <a:cs typeface="Verdana" panose="020B0604030504040204" pitchFamily="34" charset="0"/>
              </a:rPr>
              <a:t>provide services </a:t>
            </a:r>
            <a:r>
              <a:rPr lang="en-US" sz="2700" dirty="0">
                <a:latin typeface="Verdana" panose="020B0604030504040204" pitchFamily="34" charset="0"/>
                <a:ea typeface="Verdana" panose="020B0604030504040204" pitchFamily="34" charset="0"/>
                <a:cs typeface="Verdana" panose="020B0604030504040204" pitchFamily="34" charset="0"/>
              </a:rPr>
              <a:t>that are required by law for children with </a:t>
            </a:r>
            <a:r>
              <a:rPr lang="en-US" sz="2700" dirty="0" smtClean="0">
                <a:latin typeface="Verdana" panose="020B0604030504040204" pitchFamily="34" charset="0"/>
                <a:ea typeface="Verdana" panose="020B0604030504040204" pitchFamily="34" charset="0"/>
                <a:cs typeface="Verdana" panose="020B0604030504040204" pitchFamily="34" charset="0"/>
              </a:rPr>
              <a:t>disabilities and </a:t>
            </a:r>
            <a:r>
              <a:rPr lang="en-US" sz="2700" dirty="0">
                <a:latin typeface="Verdana" panose="020B0604030504040204" pitchFamily="34" charset="0"/>
                <a:ea typeface="Verdana" panose="020B0604030504040204" pitchFamily="34" charset="0"/>
                <a:cs typeface="Verdana" panose="020B0604030504040204" pitchFamily="34" charset="0"/>
              </a:rPr>
              <a:t>English learners</a:t>
            </a:r>
            <a:r>
              <a:rPr lang="en-US" sz="2700" dirty="0" smtClean="0">
                <a:latin typeface="Verdana" panose="020B0604030504040204" pitchFamily="34" charset="0"/>
                <a:ea typeface="Verdana" panose="020B0604030504040204" pitchFamily="34" charset="0"/>
                <a:cs typeface="Verdana" panose="020B0604030504040204" pitchFamily="34" charset="0"/>
              </a:rPr>
              <a:t>.</a:t>
            </a:r>
            <a:endParaRPr lang="en-US" sz="27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75309713"/>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Office Theme">
  <a:themeElements>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Office Theme">
  <a:themeElements>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1914</TotalTime>
  <Words>4289</Words>
  <Application>Microsoft Office PowerPoint</Application>
  <PresentationFormat>Widescreen</PresentationFormat>
  <Paragraphs>389</Paragraphs>
  <Slides>51</Slides>
  <Notes>50</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51</vt:i4>
      </vt:variant>
    </vt:vector>
  </HeadingPairs>
  <TitlesOfParts>
    <vt:vector size="62" baseType="lpstr">
      <vt:lpstr>Arial</vt:lpstr>
      <vt:lpstr>Calibri</vt:lpstr>
      <vt:lpstr>Courier New</vt:lpstr>
      <vt:lpstr>Verdana</vt:lpstr>
      <vt:lpstr>Wingdings</vt:lpstr>
      <vt:lpstr>2_Office Theme</vt:lpstr>
      <vt:lpstr>4_Office Theme</vt:lpstr>
      <vt:lpstr>3_Office Theme</vt:lpstr>
      <vt:lpstr>5_Office Theme</vt:lpstr>
      <vt:lpstr>Custom Design</vt:lpstr>
      <vt:lpstr>1_Custom Design</vt:lpstr>
      <vt:lpstr>Office of Field Services   Spring Workshop 2016 </vt:lpstr>
      <vt:lpstr>Overview of Today’s Agenda  </vt:lpstr>
      <vt:lpstr>Participant Activity </vt:lpstr>
      <vt:lpstr>Every Student Succeeds Act Title I, Part A Schoolwide Flexibility</vt:lpstr>
      <vt:lpstr>Title I, Part A Schoolwide Overview</vt:lpstr>
      <vt:lpstr>A New Day:  More Flexibility</vt:lpstr>
      <vt:lpstr>Requirements-Districts/Schools Must:</vt:lpstr>
      <vt:lpstr>Fulfillment of  Intent And Purposes</vt:lpstr>
      <vt:lpstr>Every Student Succeeds Act (ESSA) Section 1008 (a) (2) (B)  </vt:lpstr>
      <vt:lpstr>Test of Supplement Not Supplant</vt:lpstr>
      <vt:lpstr>Comprehensive Needs Assessment</vt:lpstr>
      <vt:lpstr>Approved Comprehensive School Improvement (Schoolwide) Plan</vt:lpstr>
      <vt:lpstr>Annual Monitoring and Evaluation</vt:lpstr>
      <vt:lpstr>Next Steps</vt:lpstr>
      <vt:lpstr>Remember-Conferring With Your Stakeholders Is Critical!</vt:lpstr>
      <vt:lpstr>Every Student Succeeds Act (ESSA) Update</vt:lpstr>
      <vt:lpstr>ESSA Updates</vt:lpstr>
      <vt:lpstr>ESSA Updates</vt:lpstr>
      <vt:lpstr>ESSA Updates</vt:lpstr>
      <vt:lpstr>Title III ESSA Updates</vt:lpstr>
      <vt:lpstr>McKinney-Vento ESSA Updates</vt:lpstr>
      <vt:lpstr>McKinney-Vento ESSA Updates</vt:lpstr>
      <vt:lpstr>McKinney-Vento ESSA Updates</vt:lpstr>
      <vt:lpstr>Additional Functions Required for M-V District Liaisons</vt:lpstr>
      <vt:lpstr>Additional Functions Required for M-V District Liaisons</vt:lpstr>
      <vt:lpstr> Office of Field Services    Common Findings During  Fiscal Review Process </vt:lpstr>
      <vt:lpstr>Common Findings</vt:lpstr>
      <vt:lpstr>Common Findings</vt:lpstr>
      <vt:lpstr>Common Findings</vt:lpstr>
      <vt:lpstr>Timekeeping</vt:lpstr>
      <vt:lpstr>Timekeeping</vt:lpstr>
      <vt:lpstr>Timekeeping</vt:lpstr>
      <vt:lpstr>Timekeeping</vt:lpstr>
      <vt:lpstr>Timekeeping</vt:lpstr>
      <vt:lpstr>Timekeeping:   Decision Making Rubric </vt:lpstr>
      <vt:lpstr>Updated Section 31a Information</vt:lpstr>
      <vt:lpstr>Focus on Literacy, K-3 &amp; Career/College Readiness by the End of 11th grade</vt:lpstr>
      <vt:lpstr>Multi-Tiered System of Supports (MTSS) Legislative Language </vt:lpstr>
      <vt:lpstr>Multi-Tiered System of Supports (MTSS) Legislative Language    </vt:lpstr>
      <vt:lpstr>Annual Section 31a Program Report</vt:lpstr>
      <vt:lpstr>MEGS+  Application Changes </vt:lpstr>
      <vt:lpstr>Long Form Title I School Selection</vt:lpstr>
      <vt:lpstr>Short Form Title I School Selection</vt:lpstr>
      <vt:lpstr>Consolidated Application Attachment</vt:lpstr>
      <vt:lpstr>Consolidated Application Attachment Cont’d</vt:lpstr>
      <vt:lpstr>Consolidated Application Attachment Cont’d</vt:lpstr>
      <vt:lpstr>Consolidated Application Alternative Language Template</vt:lpstr>
      <vt:lpstr>Review Participant Questions</vt:lpstr>
      <vt:lpstr>Resources</vt:lpstr>
      <vt:lpstr>Top 10 in 10</vt:lpstr>
      <vt:lpstr>Contacting OFS</vt:lpstr>
    </vt:vector>
  </TitlesOfParts>
  <Company>State of Michigan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Alan (MDE)</dc:creator>
  <cp:lastModifiedBy>Laura Otten</cp:lastModifiedBy>
  <cp:revision>189</cp:revision>
  <cp:lastPrinted>2016-04-04T13:45:19Z</cp:lastPrinted>
  <dcterms:created xsi:type="dcterms:W3CDTF">2016-02-23T17:24:29Z</dcterms:created>
  <dcterms:modified xsi:type="dcterms:W3CDTF">2016-07-07T13:33:41Z</dcterms:modified>
  <cp:contentStatus/>
</cp:coreProperties>
</file>