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5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05" r:id="rId4"/>
    <p:sldId id="293" r:id="rId5"/>
    <p:sldId id="300" r:id="rId6"/>
    <p:sldId id="279" r:id="rId7"/>
    <p:sldId id="294" r:id="rId8"/>
    <p:sldId id="295" r:id="rId9"/>
    <p:sldId id="307" r:id="rId10"/>
    <p:sldId id="309" r:id="rId11"/>
    <p:sldId id="296" r:id="rId12"/>
    <p:sldId id="297" r:id="rId13"/>
    <p:sldId id="298" r:id="rId14"/>
    <p:sldId id="272" r:id="rId15"/>
    <p:sldId id="299" r:id="rId16"/>
    <p:sldId id="276" r:id="rId17"/>
    <p:sldId id="277" r:id="rId18"/>
    <p:sldId id="301" r:id="rId19"/>
    <p:sldId id="302" r:id="rId20"/>
    <p:sldId id="304" r:id="rId21"/>
    <p:sldId id="303" r:id="rId22"/>
    <p:sldId id="271" r:id="rId23"/>
    <p:sldId id="306" r:id="rId24"/>
    <p:sldId id="268" r:id="rId25"/>
    <p:sldId id="280" r:id="rId2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906" autoAdjust="0"/>
    <p:restoredTop sz="94660"/>
  </p:normalViewPr>
  <p:slideViewPr>
    <p:cSldViewPr>
      <p:cViewPr varScale="1">
        <p:scale>
          <a:sx n="96" d="100"/>
          <a:sy n="96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t" anchorCtr="0" compatLnSpc="1">
            <a:prstTxWarp prst="textNoShape">
              <a:avLst/>
            </a:prstTxWarp>
          </a:bodyPr>
          <a:lstStyle>
            <a:lvl1pPr defTabSz="9251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28" y="1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t" anchorCtr="0" compatLnSpc="1">
            <a:prstTxWarp prst="textNoShape">
              <a:avLst/>
            </a:prstTxWarp>
          </a:bodyPr>
          <a:lstStyle>
            <a:lvl1pPr algn="r" defTabSz="9251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183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b" anchorCtr="0" compatLnSpc="1">
            <a:prstTxWarp prst="textNoShape">
              <a:avLst/>
            </a:prstTxWarp>
          </a:bodyPr>
          <a:lstStyle>
            <a:lvl1pPr defTabSz="9251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8" y="8841183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b" anchorCtr="0" compatLnSpc="1">
            <a:prstTxWarp prst="textNoShape">
              <a:avLst/>
            </a:prstTxWarp>
          </a:bodyPr>
          <a:lstStyle>
            <a:lvl1pPr algn="r" defTabSz="925175">
              <a:defRPr sz="1200"/>
            </a:lvl1pPr>
          </a:lstStyle>
          <a:p>
            <a:pPr>
              <a:defRPr/>
            </a:pPr>
            <a:fld id="{37542015-BE15-4E8E-AD17-9F2FA52AF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47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t" anchorCtr="0" compatLnSpc="1">
            <a:prstTxWarp prst="textNoShape">
              <a:avLst/>
            </a:prstTxWarp>
          </a:bodyPr>
          <a:lstStyle>
            <a:lvl1pPr defTabSz="9251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8" y="1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t" anchorCtr="0" compatLnSpc="1">
            <a:prstTxWarp prst="textNoShape">
              <a:avLst/>
            </a:prstTxWarp>
          </a:bodyPr>
          <a:lstStyle>
            <a:lvl1pPr algn="r" defTabSz="9251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6" y="4422131"/>
            <a:ext cx="5617870" cy="418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183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b" anchorCtr="0" compatLnSpc="1">
            <a:prstTxWarp prst="textNoShape">
              <a:avLst/>
            </a:prstTxWarp>
          </a:bodyPr>
          <a:lstStyle>
            <a:lvl1pPr defTabSz="9251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8" y="8841183"/>
            <a:ext cx="3043649" cy="4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71" tIns="46285" rIns="92571" bIns="46285" numCol="1" anchor="b" anchorCtr="0" compatLnSpc="1">
            <a:prstTxWarp prst="textNoShape">
              <a:avLst/>
            </a:prstTxWarp>
          </a:bodyPr>
          <a:lstStyle>
            <a:lvl1pPr algn="r" defTabSz="925175">
              <a:defRPr sz="1200"/>
            </a:lvl1pPr>
          </a:lstStyle>
          <a:p>
            <a:pPr>
              <a:defRPr/>
            </a:pPr>
            <a:fld id="{AA809EA0-67A8-4760-951B-66D7D32BB3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09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09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204" indent="-275847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3391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747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6103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7459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815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0171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1527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30F54-CD24-4ADE-8603-B562193E815C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535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09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204" indent="-275847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3391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747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6103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7459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815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0171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1527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17EF35-4D0F-4DD1-A240-2FA68EE89B24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43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09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204" indent="-275847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3391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747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6103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7459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815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0171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1527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33CAB8-9C03-420F-B2EE-F1508B3072F9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811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09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204" indent="-275847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3391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747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6103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7459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815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0171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1527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B0B273-D47C-45D2-BE8E-6A72831B1A73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203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09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204" indent="-275847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3391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747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6103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7459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815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0171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1527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0EA7C0-F87E-4D62-BF35-D123E7E25993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92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09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204" indent="-275847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3391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747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6103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7459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815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0171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1527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1EC5CE-7B56-46DA-9090-615D28819851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3076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09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204" indent="-275847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3391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747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6103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7459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815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0171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1527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C31F81-4648-4980-AD66-A7AA9C14CA97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96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09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204" indent="-275847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3391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747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6103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7459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815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0171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1527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1BE87B-BFBD-47F3-ABBD-ACBAECA9B2C0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1127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09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7204" indent="-275847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3391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747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6103" indent="-220679" defTabSz="9240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7459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8815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10171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51527" indent="-220679" defTabSz="9240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13C78A-904A-4AC6-A4C4-ABBF6AB77CD3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86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B4E3B-1A53-49A1-B006-4118595C23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091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E269-1498-420D-A6A7-E8C2A559FEB3}" type="datetime1">
              <a:rPr lang="en-US" smtClean="0"/>
              <a:pPr>
                <a:defRPr/>
              </a:pPr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www.brainybetty.com;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03BEF-D5FB-439B-A0F2-8D714B21D1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89278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E269-1498-420D-A6A7-E8C2A559FEB3}" type="datetime1">
              <a:rPr lang="en-US" smtClean="0"/>
              <a:pPr>
                <a:defRPr/>
              </a:pPr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www.brainybetty.com;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03BEF-D5FB-439B-A0F2-8D714B21D1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817960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E269-1498-420D-A6A7-E8C2A559FEB3}" type="datetime1">
              <a:rPr lang="en-US" smtClean="0"/>
              <a:pPr>
                <a:defRPr/>
              </a:pPr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www.brainybetty.com;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03BEF-D5FB-439B-A0F2-8D714B21D1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4592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E269-1498-420D-A6A7-E8C2A559FEB3}" type="datetime1">
              <a:rPr lang="en-US" smtClean="0"/>
              <a:pPr>
                <a:defRPr/>
              </a:pPr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www.brainybetty.com;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03BEF-D5FB-439B-A0F2-8D714B21D1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04087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E269-1498-420D-A6A7-E8C2A559FEB3}" type="datetime1">
              <a:rPr lang="en-US" smtClean="0"/>
              <a:pPr>
                <a:defRPr/>
              </a:pPr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2006 www.brainybetty.com;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03BEF-D5FB-439B-A0F2-8D714B21D1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90835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8F9D1-2C59-401C-B18C-E349F4DA99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766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4B1A44-11FF-46A7-8162-187314B406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405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27D8D-AB15-4BC3-9DCC-F76D4EA68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68679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3351F-3C81-4C5E-8DC0-92FA03729E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011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E96EE-BCAD-41D8-81FB-F334DF116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0781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A190D-D38F-46EA-B83E-C0C18A333F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627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CAAE2-7B63-4BFF-B663-7AB57B3624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0990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98D90-2331-4F37-8F5B-8E691E8593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95977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E1BD-C4EB-46A5-B37D-9FD0871C28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876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5620-E6A9-434C-8700-83A04FB84A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878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3711D-5995-48FA-B330-2CF40167DE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232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A5E269-1498-420D-A6A7-E8C2A559FEB3}" type="datetime1">
              <a:rPr lang="en-US" smtClean="0"/>
              <a:pPr>
                <a:defRPr/>
              </a:pPr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2006 www.brainybetty.com;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6503BEF-D5FB-439B-A0F2-8D714B21D1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2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610600" cy="1470025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Consultation Meeting</a:t>
            </a:r>
            <a:br>
              <a:rPr lang="en-US" sz="3600" dirty="0" smtClean="0"/>
            </a:br>
            <a:r>
              <a:rPr lang="en-US" sz="3600" dirty="0" smtClean="0"/>
              <a:t>between</a:t>
            </a:r>
            <a:br>
              <a:rPr lang="en-US" sz="3600" dirty="0" smtClean="0"/>
            </a:br>
            <a:r>
              <a:rPr lang="en-US" sz="3600" dirty="0" smtClean="0"/>
              <a:t>Public and Private Schools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58674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Kent Intermediate School District</a:t>
            </a:r>
          </a:p>
          <a:p>
            <a:pPr eaLnBrk="1" hangingPunct="1"/>
            <a:r>
              <a:rPr lang="en-US" dirty="0" smtClean="0"/>
              <a:t>and Local School Districts</a:t>
            </a:r>
          </a:p>
          <a:p>
            <a:pPr eaLnBrk="1" hangingPunct="1"/>
            <a:r>
              <a:rPr lang="en-US" dirty="0" smtClean="0"/>
              <a:t>October 22, 2019</a:t>
            </a:r>
          </a:p>
        </p:txBody>
      </p:sp>
      <p:pic>
        <p:nvPicPr>
          <p:cNvPr id="15364" name="Picture 15" descr="MPj028512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22513"/>
            <a:ext cx="365760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888" y="2115568"/>
            <a:ext cx="8105618" cy="2438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2628" y="6400800"/>
            <a:ext cx="512638" cy="365125"/>
          </a:xfrm>
        </p:spPr>
        <p:txBody>
          <a:bodyPr/>
          <a:lstStyle/>
          <a:p>
            <a:pPr>
              <a:defRPr/>
            </a:pPr>
            <a:fld id="{CFF3351F-3C81-4C5E-8DC0-92FA03729E98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77200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Providing Services to Students who are Voluntarily Enrolled in Nonpublic Schools</a:t>
            </a:r>
            <a:endParaRPr lang="en-US" dirty="0"/>
          </a:p>
        </p:txBody>
      </p:sp>
      <p:pic>
        <p:nvPicPr>
          <p:cNvPr id="9" name="Picture 8" descr="New Beginners Group Lesson! | Magnolia Guit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25" y="914400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8386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77970" y="304800"/>
            <a:ext cx="6347713" cy="1320800"/>
          </a:xfrm>
        </p:spPr>
        <p:txBody>
          <a:bodyPr/>
          <a:lstStyle/>
          <a:p>
            <a:r>
              <a:rPr lang="en-US" sz="2800" dirty="0" smtClean="0"/>
              <a:t>Case 1: IEP for FAPE in the Resident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6347714" cy="2895600"/>
          </a:xfrm>
        </p:spPr>
        <p:txBody>
          <a:bodyPr>
            <a:no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>
                <a:cs typeface="Arial" pitchFamily="34" charset="0"/>
              </a:rPr>
              <a:t>If student requires a special education program, an IEP should be developed and a program provided in the resident district.</a:t>
            </a:r>
          </a:p>
          <a:p>
            <a:pPr marL="948690" lvl="1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>
                <a:cs typeface="Arial" pitchFamily="34" charset="0"/>
              </a:rPr>
              <a:t>Unless Parent/Guardian provides the Notice of Intent to Voluntarily Enroll in a Private School.  - Document on the Notice </a:t>
            </a:r>
            <a:r>
              <a:rPr lang="en-US" sz="2000" dirty="0" smtClean="0">
                <a:cs typeface="Arial" pitchFamily="34" charset="0"/>
              </a:rPr>
              <a:t>page of the Nonpublic Service Plan.</a:t>
            </a:r>
            <a:endParaRPr lang="en-US" sz="2200" dirty="0" smtClean="0">
              <a:cs typeface="Arial" pitchFamily="34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>
                <a:cs typeface="Arial" pitchFamily="34" charset="0"/>
              </a:rPr>
              <a:t>Students who are shared time in the resident public district (for non-core classes) and nonpublic school receive programs and/or services in the resident district.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dirty="0" smtClean="0">
                <a:cs typeface="Arial" pitchFamily="34" charset="0"/>
              </a:rPr>
              <a:t>Pre-K students are the responsibility of the resident district and receive programs and/or services through an IEP.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6CE794-FC20-4D74-AC47-727B9F025ECE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pic>
        <p:nvPicPr>
          <p:cNvPr id="5" name="Picture 4" descr="New Beginners Group Lesson! | Magnolia Guit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333" y="2438400"/>
            <a:ext cx="1352550" cy="135255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Case 2: Documenting a Parent Decision to Decline All Special Education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Arial" pitchFamily="34" charset="0"/>
              </a:rPr>
              <a:t>Resident nonpublic student </a:t>
            </a:r>
            <a:r>
              <a:rPr lang="en-US" sz="2400" dirty="0" smtClean="0">
                <a:cs typeface="Arial" pitchFamily="34" charset="0"/>
              </a:rPr>
              <a:t>- The initial eligibility determination, initial offer of a FAPE through special education, and the parent decision to decline all special education should be </a:t>
            </a:r>
            <a:r>
              <a:rPr lang="en-US" sz="2400" b="1" dirty="0" smtClean="0">
                <a:cs typeface="Arial" pitchFamily="34" charset="0"/>
              </a:rPr>
              <a:t>documented</a:t>
            </a:r>
            <a:r>
              <a:rPr lang="en-US" sz="2400" b="1" i="1" dirty="0" smtClean="0">
                <a:cs typeface="Arial" pitchFamily="34" charset="0"/>
              </a:rPr>
              <a:t> on an IEP </a:t>
            </a:r>
            <a:r>
              <a:rPr lang="en-US" sz="2400" i="1" dirty="0" smtClean="0">
                <a:cs typeface="Arial" pitchFamily="34" charset="0"/>
              </a:rPr>
              <a:t>form.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b="1" i="1" dirty="0" smtClean="0">
                <a:cs typeface="Arial" pitchFamily="34" charset="0"/>
              </a:rPr>
              <a:t>Nonresident nonpublic student </a:t>
            </a:r>
            <a:r>
              <a:rPr lang="en-US" sz="2400" i="1" dirty="0" smtClean="0">
                <a:cs typeface="Arial" pitchFamily="34" charset="0"/>
              </a:rPr>
              <a:t>- </a:t>
            </a:r>
            <a:r>
              <a:rPr lang="en-US" sz="2400" dirty="0" smtClean="0">
                <a:cs typeface="Arial" pitchFamily="34" charset="0"/>
              </a:rPr>
              <a:t>The initial eligibility determination, initial offer of special education, and the parent decision to decline special education ancillary services </a:t>
            </a:r>
            <a:r>
              <a:rPr lang="en-US" sz="2400" dirty="0"/>
              <a:t>should be documented </a:t>
            </a:r>
            <a:r>
              <a:rPr lang="en-US" sz="2400" b="1" i="1" dirty="0" smtClean="0">
                <a:cs typeface="Arial" pitchFamily="34" charset="0"/>
              </a:rPr>
              <a:t>on a Nonpublic Service Plan </a:t>
            </a:r>
            <a:r>
              <a:rPr lang="en-US" sz="2400" dirty="0" smtClean="0">
                <a:cs typeface="Arial" pitchFamily="34" charset="0"/>
              </a:rPr>
              <a:t>form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400" dirty="0">
                <a:cs typeface="Arial" pitchFamily="34" charset="0"/>
              </a:rPr>
              <a:t>Unless Parent/Guardian provides the Notice of Intent to Voluntarily Enroll in a Private School.  - Document on the Notice </a:t>
            </a:r>
            <a:r>
              <a:rPr lang="en-US" sz="2400" dirty="0" smtClean="0">
                <a:cs typeface="Arial" pitchFamily="34" charset="0"/>
              </a:rPr>
              <a:t>page of the Non Public Service Plan</a:t>
            </a:r>
            <a:endParaRPr lang="en-US" sz="2400" dirty="0">
              <a:cs typeface="Arial" pitchFamily="34" charset="0"/>
            </a:endParaRPr>
          </a:p>
          <a:p>
            <a:pPr marL="537210" lvl="1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200" i="1" dirty="0" smtClean="0">
              <a:cs typeface="Arial" pitchFamily="34" charset="0"/>
            </a:endParaRP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FF3DF5-5F3C-467E-934A-C541458D4CA7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pic>
        <p:nvPicPr>
          <p:cNvPr id="5" name="Picture 4" descr="New Beginners Group Lesson! | Magnolia Guita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57150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Case 3: Parent Accepts a  </a:t>
            </a:r>
            <a:br>
              <a:rPr lang="en-US" sz="2800" dirty="0" smtClean="0"/>
            </a:br>
            <a:r>
              <a:rPr lang="en-US" sz="2800" dirty="0" smtClean="0"/>
              <a:t>Nonpublic Service Plan From the Local Public District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848600" cy="4419600"/>
          </a:xfrm>
        </p:spPr>
        <p:txBody>
          <a:bodyPr/>
          <a:lstStyle/>
          <a:p>
            <a:pPr>
              <a:buFont typeface="Wingdings 2" pitchFamily="18" charset="2"/>
              <a:buChar char=""/>
            </a:pPr>
            <a:r>
              <a:rPr lang="en-US" sz="2400" b="1" i="1" dirty="0" smtClean="0">
                <a:cs typeface="Arial" charset="0"/>
              </a:rPr>
              <a:t> Resident and nonresident nonpublic students </a:t>
            </a:r>
            <a:r>
              <a:rPr lang="en-US" sz="2400" dirty="0" smtClean="0">
                <a:cs typeface="Arial" charset="0"/>
              </a:rPr>
              <a:t>– The public district of location develops a Nonpublic Service Plan for special education ancillary services (only).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C949AE-BAD1-46AE-9F9C-CDD96D59C598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pic>
        <p:nvPicPr>
          <p:cNvPr id="24581" name="Picture 4" descr="C:\Documents and Settings\lucyhoughwaite\Local Settings\Temp\Temporary Internet Files\Content.IE5\A6R5Y5D2\MP90040196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3571875"/>
            <a:ext cx="39020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6347714" cy="1320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Tracking Students Who Are Eligible But Have Refused Services</a:t>
            </a:r>
          </a:p>
        </p:txBody>
      </p:sp>
      <p:pic>
        <p:nvPicPr>
          <p:cNvPr id="38919" name="Picture 7" descr="MPj0422793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057400"/>
            <a:ext cx="3733800" cy="3733800"/>
          </a:xfrm>
          <a:noFill/>
        </p:spPr>
      </p:pic>
      <p:sp>
        <p:nvSpPr>
          <p:cNvPr id="26628" name="Rectangle 14"/>
          <p:cNvSpPr>
            <a:spLocks noGrp="1" noChangeArrowheads="1"/>
          </p:cNvSpPr>
          <p:nvPr>
            <p:ph sz="half" idx="2"/>
          </p:nvPr>
        </p:nvSpPr>
        <p:spPr>
          <a:xfrm>
            <a:off x="4267200" y="1981200"/>
            <a:ext cx="4648200" cy="41910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/>
              <a:t>Public schools must track students who were found to be eligible for special education, but whose parents declined services.</a:t>
            </a:r>
          </a:p>
          <a:p>
            <a:pPr eaLnBrk="1" hangingPunct="1">
              <a:spcBef>
                <a:spcPts val="1800"/>
              </a:spcBef>
            </a:pPr>
            <a:r>
              <a:rPr lang="en-US" sz="2400" dirty="0" smtClean="0"/>
              <a:t>Evaluations may be done every 3 years, if desired (with parent consent). We have a form for this.</a:t>
            </a:r>
          </a:p>
        </p:txBody>
      </p:sp>
      <p:sp>
        <p:nvSpPr>
          <p:cNvPr id="2662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89DB74-B94C-4BB6-98E2-AB6E940295DE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Three-year Reevaluation for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Nonpublic </a:t>
            </a:r>
            <a:r>
              <a:rPr lang="en-US" sz="4000" dirty="0" smtClean="0"/>
              <a:t>Students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7924800" cy="4068763"/>
          </a:xfrm>
        </p:spPr>
        <p:txBody>
          <a:bodyPr/>
          <a:lstStyle/>
          <a:p>
            <a:r>
              <a:rPr lang="en-US" sz="2800" dirty="0" smtClean="0">
                <a:cs typeface="Arial" charset="0"/>
              </a:rPr>
              <a:t>The public district of location </a:t>
            </a:r>
            <a:r>
              <a:rPr lang="en-US" sz="2800" b="1" dirty="0" smtClean="0">
                <a:cs typeface="Arial" charset="0"/>
              </a:rPr>
              <a:t>must offer a redetermination of eligibility</a:t>
            </a:r>
            <a:r>
              <a:rPr lang="en-US" sz="2800" dirty="0" smtClean="0">
                <a:cs typeface="Arial" charset="0"/>
              </a:rPr>
              <a:t> at least every 36 months to eligible nonpublic students, even if not currently receiving services.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F9F624-BE32-4634-B9B9-5C9E725EBC6D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Special Education Transportation</a:t>
            </a:r>
          </a:p>
        </p:txBody>
      </p:sp>
      <p:pic>
        <p:nvPicPr>
          <p:cNvPr id="47118" name="Picture 14" descr="MPj04228130000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600200"/>
            <a:ext cx="5869735" cy="3916362"/>
          </a:xfrm>
          <a:noFill/>
        </p:spPr>
      </p:pic>
      <p:sp>
        <p:nvSpPr>
          <p:cNvPr id="286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08DC75-6D94-47D5-93A4-744CB8D39EBD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Special Education Transportation</a:t>
            </a:r>
          </a:p>
        </p:txBody>
      </p:sp>
      <p:sp>
        <p:nvSpPr>
          <p:cNvPr id="29700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80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Public schools typically provide bussing to and from private schools for special education students in their boundaries (to the same extent they transport their public school students).</a:t>
            </a:r>
          </a:p>
          <a:p>
            <a:pPr eaLnBrk="1" hangingPunct="1"/>
            <a:r>
              <a:rPr lang="en-US" sz="2800" dirty="0" smtClean="0"/>
              <a:t>Public schools are not obligated to provide transportation to private school students across district lines.</a:t>
            </a:r>
          </a:p>
          <a:p>
            <a:pPr eaLnBrk="1" hangingPunct="1"/>
            <a:r>
              <a:rPr lang="en-US" sz="2800" dirty="0" smtClean="0"/>
              <a:t>However, some districts </a:t>
            </a:r>
            <a:r>
              <a:rPr lang="en-US" sz="2800" b="1" dirty="0" smtClean="0"/>
              <a:t>may</a:t>
            </a:r>
            <a:r>
              <a:rPr lang="en-US" sz="2800" dirty="0" smtClean="0"/>
              <a:t> transport private school students across lines </a:t>
            </a:r>
            <a:r>
              <a:rPr lang="en-US" sz="2800" b="1" dirty="0" smtClean="0"/>
              <a:t>if</a:t>
            </a:r>
            <a:r>
              <a:rPr lang="en-US" sz="2800" dirty="0" smtClean="0"/>
              <a:t> a bus is going in the general direction at the same time.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820B68-D1A8-410B-9C07-61799986819C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74" y="1600200"/>
            <a:ext cx="6347714" cy="3880773"/>
          </a:xfrm>
        </p:spPr>
        <p:txBody>
          <a:bodyPr/>
          <a:lstStyle/>
          <a:p>
            <a:r>
              <a:rPr lang="en-US" sz="2000" dirty="0" smtClean="0"/>
              <a:t>Each ISD must:</a:t>
            </a:r>
          </a:p>
          <a:p>
            <a:pPr lvl="1"/>
            <a:r>
              <a:rPr lang="en-US" sz="2000" dirty="0" smtClean="0"/>
              <a:t>Ensure that the count is conducted between October 1 and December 1 of each year (Official Fall count)</a:t>
            </a:r>
          </a:p>
          <a:p>
            <a:pPr lvl="1"/>
            <a:r>
              <a:rPr lang="en-US" sz="2000" dirty="0" smtClean="0"/>
              <a:t>Use the prior year count to determine the amount the ISD must spend on providing special education and related services in the next fiscal year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</p:spPr>
        <p:txBody>
          <a:bodyPr/>
          <a:lstStyle/>
          <a:p>
            <a:pPr>
              <a:defRPr/>
            </a:pPr>
            <a:fld id="{CFF3351F-3C81-4C5E-8DC0-92FA03729E9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24416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Children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Proportionate Share for parentally placed private school children with disabilities is based on total children eligible to receive special education and related services, not just those served.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</p:spPr>
        <p:txBody>
          <a:bodyPr/>
          <a:lstStyle/>
          <a:p>
            <a:pPr>
              <a:defRPr/>
            </a:pPr>
            <a:fld id="{CFF3351F-3C81-4C5E-8DC0-92FA03729E9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41055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7577"/>
            <a:ext cx="6347713" cy="1320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Federal Special Education</a:t>
            </a:r>
            <a:br>
              <a:rPr lang="en-US" sz="4000" dirty="0" smtClean="0"/>
            </a:br>
            <a:r>
              <a:rPr lang="en-US" sz="4000" dirty="0" smtClean="0"/>
              <a:t>Law – IDEA 2004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IDEA requires timely and meaningful consultation between public and private schools.</a:t>
            </a:r>
          </a:p>
          <a:p>
            <a:pPr eaLnBrk="1" hangingPunct="1"/>
            <a:r>
              <a:rPr lang="en-US" sz="2800" dirty="0" smtClean="0"/>
              <a:t>IDEA requires districts to determine number of students with disabilities in private schools.</a:t>
            </a:r>
          </a:p>
          <a:p>
            <a:pPr eaLnBrk="1" hangingPunct="1"/>
            <a:r>
              <a:rPr lang="en-US" sz="2800" dirty="0" smtClean="0"/>
              <a:t>IDEA requires districts to spend a “proportionate share” of funds on students in private schools.</a:t>
            </a:r>
          </a:p>
        </p:txBody>
      </p:sp>
      <p:sp>
        <p:nvSpPr>
          <p:cNvPr id="1638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AD0F71-AFF0-4520-B673-49253527B97D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Allowable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30763"/>
          </a:xfrm>
        </p:spPr>
        <p:txBody>
          <a:bodyPr/>
          <a:lstStyle/>
          <a:p>
            <a:r>
              <a:rPr lang="en-US" sz="2000" dirty="0" smtClean="0"/>
              <a:t>Time documenting therapy notes of direct service- YES</a:t>
            </a:r>
          </a:p>
          <a:p>
            <a:r>
              <a:rPr lang="en-US" sz="2000" dirty="0" smtClean="0"/>
              <a:t>Time to prepare or plan for services- YES</a:t>
            </a:r>
          </a:p>
          <a:p>
            <a:r>
              <a:rPr lang="en-US" sz="2000" dirty="0" smtClean="0"/>
              <a:t>Time for related service providers to consult regarding services- YES</a:t>
            </a:r>
          </a:p>
          <a:p>
            <a:r>
              <a:rPr lang="en-US" sz="2000" dirty="0" smtClean="0"/>
              <a:t>Time to travel to and from the district to the non-public school- YES</a:t>
            </a:r>
          </a:p>
          <a:p>
            <a:r>
              <a:rPr lang="en-US" sz="2000" dirty="0" smtClean="0"/>
              <a:t>Mileage costs to travel to and from </a:t>
            </a:r>
            <a:r>
              <a:rPr lang="en-US" sz="2000" dirty="0"/>
              <a:t>the district to the non-public school- YES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</p:spPr>
        <p:txBody>
          <a:bodyPr/>
          <a:lstStyle/>
          <a:p>
            <a:pPr>
              <a:defRPr/>
            </a:pPr>
            <a:fld id="{CFF3351F-3C81-4C5E-8DC0-92FA03729E9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93776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Allowable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Child Find- NO</a:t>
            </a:r>
          </a:p>
          <a:p>
            <a:r>
              <a:rPr lang="en-US" sz="2400" dirty="0" smtClean="0"/>
              <a:t>Evaluations and Re-evaluations- NO</a:t>
            </a:r>
          </a:p>
          <a:p>
            <a:r>
              <a:rPr lang="en-US" sz="2400" dirty="0" smtClean="0"/>
              <a:t>Administrative Costs (Indirect Costs)- NO</a:t>
            </a:r>
          </a:p>
          <a:p>
            <a:r>
              <a:rPr lang="en-US" sz="2400" dirty="0" smtClean="0"/>
              <a:t>Consultation Meeting- NO</a:t>
            </a:r>
          </a:p>
          <a:p>
            <a:r>
              <a:rPr lang="en-US" sz="2400" dirty="0" smtClean="0"/>
              <a:t>Prep time for Service Plan Meeting- NO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</p:spPr>
        <p:txBody>
          <a:bodyPr/>
          <a:lstStyle/>
          <a:p>
            <a:pPr>
              <a:defRPr/>
            </a:pPr>
            <a:fld id="{CFF3351F-3C81-4C5E-8DC0-92FA03729E9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07898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How We Calculate</a:t>
            </a:r>
            <a:br>
              <a:rPr lang="en-US" sz="4000" dirty="0" smtClean="0"/>
            </a:br>
            <a:r>
              <a:rPr lang="en-US" sz="4000" dirty="0" smtClean="0"/>
              <a:t>Proportionate Share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51054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Number of eligible children ages 3-21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Number of parentally placed eligible children in private schools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Total number of eligible children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Total IDEA allocated flowthrough Funds divided by number eligible= average allocation per eligible child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Multiply by number of parentally placed children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Total Proportionate share Requirement</a:t>
            </a:r>
          </a:p>
        </p:txBody>
      </p:sp>
      <p:pic>
        <p:nvPicPr>
          <p:cNvPr id="34822" name="Picture 6" descr="MPj040898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28800"/>
            <a:ext cx="3275215" cy="3731029"/>
          </a:xfrm>
          <a:noFill/>
        </p:spPr>
      </p:pic>
      <p:sp>
        <p:nvSpPr>
          <p:cNvPr id="3072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2142F4-9AD0-4629-B41B-1BC4E6CDDB7F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Proportionate Share Preschool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Same calculation for Preschool Grant (children 3-5)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</p:spPr>
        <p:txBody>
          <a:bodyPr/>
          <a:lstStyle/>
          <a:p>
            <a:pPr>
              <a:defRPr/>
            </a:pPr>
            <a:fld id="{CFF3351F-3C81-4C5E-8DC0-92FA03729E9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2916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Time for Local District Consultation on Four Other Topics</a:t>
            </a:r>
          </a:p>
        </p:txBody>
      </p:sp>
      <p:pic>
        <p:nvPicPr>
          <p:cNvPr id="28688" name="Picture 16" descr="MPj04221220000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8" y="2362200"/>
            <a:ext cx="5893522" cy="3881437"/>
          </a:xfrm>
          <a:noFill/>
        </p:spPr>
      </p:pic>
      <p:sp>
        <p:nvSpPr>
          <p:cNvPr id="317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86AFAD-ECA2-407F-9AE5-811D36360FE2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Discussion Areas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98" y="1676400"/>
            <a:ext cx="6347714" cy="3880773"/>
          </a:xfrm>
        </p:spPr>
        <p:txBody>
          <a:bodyPr/>
          <a:lstStyle/>
          <a:p>
            <a:r>
              <a:rPr lang="en-US" sz="2400" dirty="0"/>
              <a:t>Child Find Process Used</a:t>
            </a:r>
            <a:endParaRPr lang="en-US" sz="2400" dirty="0" smtClean="0"/>
          </a:p>
          <a:p>
            <a:r>
              <a:rPr lang="en-US" sz="2400" dirty="0"/>
              <a:t>Consultation Process </a:t>
            </a:r>
            <a:r>
              <a:rPr lang="en-US" sz="2400" dirty="0" smtClean="0"/>
              <a:t>Used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 smtClean="0"/>
              <a:t>Special </a:t>
            </a:r>
            <a:r>
              <a:rPr lang="en-US" sz="2400" dirty="0"/>
              <a:t>Education </a:t>
            </a:r>
            <a:r>
              <a:rPr lang="en-US" sz="2400" dirty="0" smtClean="0"/>
              <a:t>Services Provided </a:t>
            </a:r>
            <a:r>
              <a:rPr lang="en-US" sz="2400" dirty="0"/>
              <a:t>by Public Schools </a:t>
            </a:r>
            <a:endParaRPr lang="en-US" sz="2400" dirty="0" smtClean="0"/>
          </a:p>
          <a:p>
            <a:r>
              <a:rPr lang="en-US" sz="2400" dirty="0"/>
              <a:t>Problem-Solving Approaches and Opportunity for Questions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FFD974-396F-41D3-A384-755310F10633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Registered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Nonpublic Schools and Homeschool Sites MUST register annually with the Michigan Department of Education in order for their students to be able to receive special education related services.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</p:spPr>
        <p:txBody>
          <a:bodyPr/>
          <a:lstStyle/>
          <a:p>
            <a:pPr>
              <a:defRPr/>
            </a:pPr>
            <a:fld id="{CFF3351F-3C81-4C5E-8DC0-92FA03729E9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211969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4325" y="22860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Michigan’s Special Education</a:t>
            </a:r>
            <a:br>
              <a:rPr lang="en-US" sz="4000" dirty="0" smtClean="0"/>
            </a:br>
            <a:r>
              <a:rPr lang="en-US" sz="4000" dirty="0" smtClean="0"/>
              <a:t>and Auxiliary Services Laws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 smtClean="0"/>
              <a:t>District where the private school is located</a:t>
            </a:r>
            <a:r>
              <a:rPr lang="en-US" sz="2800" dirty="0" smtClean="0"/>
              <a:t> is responsible for </a:t>
            </a:r>
            <a:r>
              <a:rPr lang="en-US" sz="2800" b="1" dirty="0" smtClean="0"/>
              <a:t>child find</a:t>
            </a:r>
            <a:r>
              <a:rPr lang="en-US" sz="2800" dirty="0" smtClean="0"/>
              <a:t>, </a:t>
            </a:r>
            <a:r>
              <a:rPr lang="en-US" sz="2800" b="1" dirty="0" smtClean="0"/>
              <a:t>evaluations</a:t>
            </a:r>
            <a:r>
              <a:rPr lang="en-US" sz="2800" dirty="0" smtClean="0"/>
              <a:t>, and </a:t>
            </a:r>
            <a:br>
              <a:rPr lang="en-US" sz="2800" dirty="0" smtClean="0"/>
            </a:br>
            <a:r>
              <a:rPr lang="en-US" sz="2800" dirty="0" smtClean="0"/>
              <a:t>provision of </a:t>
            </a:r>
            <a:r>
              <a:rPr lang="en-US" sz="2800" b="1" dirty="0" smtClean="0"/>
              <a:t>related services</a:t>
            </a:r>
            <a:r>
              <a:rPr lang="en-US" sz="2800" dirty="0" smtClean="0"/>
              <a:t> (speech, social work, OT, PT) for children grades K-12.</a:t>
            </a:r>
          </a:p>
          <a:p>
            <a:pPr eaLnBrk="1" hangingPunct="1"/>
            <a:r>
              <a:rPr lang="en-US" sz="2800" b="1" dirty="0" smtClean="0"/>
              <a:t>Resident district</a:t>
            </a:r>
            <a:r>
              <a:rPr lang="en-US" sz="2800" dirty="0" smtClean="0"/>
              <a:t> is responsible for </a:t>
            </a:r>
            <a:r>
              <a:rPr lang="en-US" sz="2800" b="1" dirty="0" smtClean="0"/>
              <a:t>programming </a:t>
            </a:r>
            <a:r>
              <a:rPr lang="en-US" sz="2800" dirty="0" smtClean="0"/>
              <a:t>but it must be provided at a public school.</a:t>
            </a:r>
          </a:p>
          <a:p>
            <a:pPr eaLnBrk="1" hangingPunct="1"/>
            <a:r>
              <a:rPr lang="en-US" sz="2800" b="1" dirty="0" smtClean="0"/>
              <a:t>Shared Time </a:t>
            </a:r>
            <a:r>
              <a:rPr lang="en-US" sz="2800" dirty="0" smtClean="0"/>
              <a:t>is permitted for non-core and some special education classes, but transportation is not provided across districts.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AB7804-2C2C-4072-A0D5-D771B12F183D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347714" cy="1320800"/>
          </a:xfrm>
        </p:spPr>
        <p:txBody>
          <a:bodyPr/>
          <a:lstStyle/>
          <a:p>
            <a:r>
              <a:rPr lang="en-US" dirty="0" smtClean="0"/>
              <a:t>Shared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088109" cy="38807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Eligible courses</a:t>
            </a:r>
          </a:p>
          <a:p>
            <a:pPr lvl="1"/>
            <a:r>
              <a:rPr lang="en-US" sz="2400" dirty="0" smtClean="0"/>
              <a:t>Physical education</a:t>
            </a:r>
          </a:p>
          <a:p>
            <a:pPr lvl="1"/>
            <a:r>
              <a:rPr lang="en-US" sz="2400" dirty="0" smtClean="0"/>
              <a:t>Art</a:t>
            </a:r>
          </a:p>
          <a:p>
            <a:pPr lvl="1"/>
            <a:r>
              <a:rPr lang="en-US" sz="2400" dirty="0" smtClean="0"/>
              <a:t>Foreign language</a:t>
            </a:r>
          </a:p>
          <a:p>
            <a:pPr lvl="1"/>
            <a:r>
              <a:rPr lang="en-US" sz="2400" dirty="0" smtClean="0"/>
              <a:t>Career Technical Education</a:t>
            </a:r>
          </a:p>
          <a:p>
            <a:pPr lvl="1"/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729339" y="1549400"/>
            <a:ext cx="3088110" cy="38807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Ineligible courses</a:t>
            </a:r>
          </a:p>
          <a:p>
            <a:pPr lvl="1"/>
            <a:r>
              <a:rPr lang="en-US" sz="2000" dirty="0"/>
              <a:t>Math</a:t>
            </a:r>
          </a:p>
          <a:p>
            <a:pPr lvl="1"/>
            <a:r>
              <a:rPr lang="en-US" sz="2000" dirty="0"/>
              <a:t>Reading</a:t>
            </a:r>
          </a:p>
          <a:p>
            <a:pPr lvl="1"/>
            <a:r>
              <a:rPr lang="en-US" sz="2000" dirty="0"/>
              <a:t>English</a:t>
            </a:r>
          </a:p>
          <a:p>
            <a:pPr lvl="1"/>
            <a:r>
              <a:rPr lang="en-US" sz="2000" dirty="0"/>
              <a:t>Writing </a:t>
            </a:r>
          </a:p>
          <a:p>
            <a:pPr lvl="1"/>
            <a:r>
              <a:rPr lang="en-US" sz="2000" dirty="0"/>
              <a:t>Science</a:t>
            </a:r>
          </a:p>
          <a:p>
            <a:pPr lvl="1"/>
            <a:r>
              <a:rPr lang="en-US" sz="2000" dirty="0"/>
              <a:t>Social Studies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</p:spPr>
        <p:txBody>
          <a:bodyPr/>
          <a:lstStyle/>
          <a:p>
            <a:pPr>
              <a:defRPr/>
            </a:pPr>
            <a:fld id="{CFF3351F-3C81-4C5E-8DC0-92FA03729E9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15549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10539"/>
            <a:ext cx="6347713" cy="1320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Who Serves Preschoolers Attending Private Schools?</a:t>
            </a:r>
          </a:p>
        </p:txBody>
      </p:sp>
      <p:pic>
        <p:nvPicPr>
          <p:cNvPr id="18437" name="Picture 6" descr="MPj04090480000[1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057400"/>
            <a:ext cx="4086225" cy="2719388"/>
          </a:xfrm>
          <a:noFill/>
        </p:spPr>
      </p:pic>
      <p:sp>
        <p:nvSpPr>
          <p:cNvPr id="1843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0E1404-8F15-4F04-851B-32A87E5E86FB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18436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4800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Michigan’s Auxiliary Services Act covers students in grades K through 12.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Preschool children with disabilities are entitled       to special education programs/services, but        it is the responsibility of the </a:t>
            </a:r>
            <a:r>
              <a:rPr lang="en-US" sz="2800" b="1" dirty="0" smtClean="0"/>
              <a:t>resident district</a:t>
            </a:r>
            <a:r>
              <a:rPr lang="en-US" sz="2800" dirty="0" smtClean="0"/>
              <a:t> to conduct evaluations and offer needed services.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347713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Initial Evaluations </a:t>
            </a:r>
            <a:br>
              <a:rPr lang="en-US" sz="4000" dirty="0" smtClean="0"/>
            </a:br>
            <a:r>
              <a:rPr lang="en-US" sz="4000" dirty="0" smtClean="0"/>
              <a:t>and Prior Evaluations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8768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400" dirty="0" smtClean="0">
                <a:cs typeface="Arial" pitchFamily="34" charset="0"/>
              </a:rPr>
              <a:t>An evaluation of a nonpublic student is </a:t>
            </a:r>
            <a:r>
              <a:rPr lang="en-US" sz="2400" b="1" dirty="0" smtClean="0">
                <a:cs typeface="Arial" pitchFamily="34" charset="0"/>
              </a:rPr>
              <a:t>still an initial </a:t>
            </a:r>
            <a:r>
              <a:rPr lang="en-US" sz="2400" dirty="0" smtClean="0">
                <a:cs typeface="Arial" pitchFamily="34" charset="0"/>
              </a:rPr>
              <a:t>evaluation if a prior evaluation was done: </a:t>
            </a:r>
          </a:p>
          <a:p>
            <a:pPr marL="721678" lvl="1" indent="-401638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smtClean="0">
                <a:cs typeface="Arial" pitchFamily="34" charset="0"/>
              </a:rPr>
              <a:t>By a private school </a:t>
            </a:r>
            <a:r>
              <a:rPr lang="en-US" sz="2400" dirty="0" smtClean="0">
                <a:cs typeface="Arial" pitchFamily="34" charset="0"/>
              </a:rPr>
              <a:t>or other private provider</a:t>
            </a:r>
          </a:p>
          <a:p>
            <a:pPr marL="721678" lvl="1" indent="-401638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smtClean="0">
                <a:cs typeface="Arial" pitchFamily="34" charset="0"/>
              </a:rPr>
              <a:t>By a public school </a:t>
            </a:r>
            <a:r>
              <a:rPr lang="en-US" sz="2400" dirty="0" smtClean="0">
                <a:cs typeface="Arial" pitchFamily="34" charset="0"/>
              </a:rPr>
              <a:t>and the student was found to be ineligible</a:t>
            </a:r>
          </a:p>
          <a:p>
            <a:pPr marL="721678" lvl="1" indent="-401638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b="1" dirty="0" smtClean="0">
                <a:cs typeface="Arial" pitchFamily="34" charset="0"/>
              </a:rPr>
              <a:t>By a public school </a:t>
            </a:r>
            <a:r>
              <a:rPr lang="en-US" sz="2400" dirty="0" smtClean="0">
                <a:cs typeface="Arial" pitchFamily="34" charset="0"/>
              </a:rPr>
              <a:t>and the student was found to be eligible, but the parent </a:t>
            </a:r>
            <a:r>
              <a:rPr lang="en-US" sz="2400" b="1" dirty="0" smtClean="0">
                <a:cs typeface="Arial" pitchFamily="34" charset="0"/>
              </a:rPr>
              <a:t>revoked consent </a:t>
            </a:r>
            <a:r>
              <a:rPr lang="en-US" sz="2400" dirty="0" smtClean="0">
                <a:cs typeface="Arial" pitchFamily="34" charset="0"/>
              </a:rPr>
              <a:t>for the provision of all special education programs/services </a:t>
            </a:r>
          </a:p>
          <a:p>
            <a:pPr marL="625475" lvl="1" indent="-306388" eaLnBrk="1" fontAlgn="auto" hangingPunct="1"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DFF1BD-0AA8-4B71-A058-00AB91A2C8AB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Next Step: Eligibility and the Parent Decision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sz="2400" dirty="0" smtClean="0">
                <a:cs typeface="Arial" charset="0"/>
              </a:rPr>
              <a:t>When the evaluation indicates educational needs necessitating special education, the nonpublic parent may choose to: </a:t>
            </a:r>
          </a:p>
          <a:p>
            <a:pPr marL="1042988" lvl="1" indent="-457200" eaLnBrk="1" hangingPunct="1">
              <a:buFontTx/>
              <a:buAutoNum type="arabicPeriod"/>
            </a:pPr>
            <a:r>
              <a:rPr lang="en-US" sz="2400" dirty="0" smtClean="0">
                <a:cs typeface="Arial" charset="0"/>
              </a:rPr>
              <a:t>Enroll the student in the </a:t>
            </a:r>
            <a:r>
              <a:rPr lang="en-US" sz="2400" b="1" i="1" dirty="0" smtClean="0">
                <a:cs typeface="Arial" charset="0"/>
              </a:rPr>
              <a:t>resident</a:t>
            </a:r>
            <a:r>
              <a:rPr lang="en-US" sz="2400" dirty="0" smtClean="0">
                <a:cs typeface="Arial" charset="0"/>
              </a:rPr>
              <a:t> public district to help develop an IEP with special education </a:t>
            </a:r>
            <a:r>
              <a:rPr lang="en-US" sz="2400" b="1" i="1" dirty="0" smtClean="0">
                <a:cs typeface="Arial" charset="0"/>
              </a:rPr>
              <a:t>programs</a:t>
            </a:r>
            <a:r>
              <a:rPr lang="en-US" sz="2400" dirty="0" smtClean="0">
                <a:cs typeface="Arial" charset="0"/>
              </a:rPr>
              <a:t> (and possibly services) </a:t>
            </a:r>
          </a:p>
          <a:p>
            <a:pPr marL="1042988" lvl="1" indent="-457200" eaLnBrk="1" hangingPunct="1">
              <a:buFontTx/>
              <a:buAutoNum type="arabicPeriod"/>
            </a:pPr>
            <a:r>
              <a:rPr lang="en-US" sz="2400" dirty="0" smtClean="0">
                <a:cs typeface="Arial" charset="0"/>
              </a:rPr>
              <a:t>Decline all special education</a:t>
            </a:r>
          </a:p>
          <a:p>
            <a:pPr marL="1042988" lvl="1" indent="-457200" eaLnBrk="1" hangingPunct="1">
              <a:buFontTx/>
              <a:buAutoNum type="arabicPeriod"/>
            </a:pPr>
            <a:r>
              <a:rPr lang="en-US" sz="2400" dirty="0" smtClean="0">
                <a:cs typeface="Arial" charset="0"/>
              </a:rPr>
              <a:t>Decline all programs and accept a Nonpublic Service Plan for ancillary services from the public district of location</a:t>
            </a:r>
          </a:p>
          <a:p>
            <a:pPr marL="1042988" lvl="1" indent="-457200" eaLnBrk="1" hangingPunct="1">
              <a:buFontTx/>
              <a:buAutoNum type="arabicPeriod"/>
            </a:pPr>
            <a:r>
              <a:rPr lang="en-US" sz="2400" dirty="0" smtClean="0">
                <a:cs typeface="Arial" charset="0"/>
              </a:rPr>
              <a:t>Fill out a Parent/Guardian Notice of Intent to Voluntary Enroll in a Private School </a:t>
            </a:r>
          </a:p>
          <a:p>
            <a:pPr marL="985838" lvl="2" indent="0">
              <a:buNone/>
            </a:pPr>
            <a:r>
              <a:rPr lang="en-US" sz="2200" dirty="0" smtClean="0">
                <a:cs typeface="Arial" charset="0"/>
              </a:rPr>
              <a:t>*Stops the process and absolves the District of Residence to offer FAPE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24800" y="6629400"/>
            <a:ext cx="1219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225632-620C-4D1E-BDC0-C10144846A27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77200" cy="132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Providing Services to Students who are Voluntarily Enrolled in Nonpublic Schools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32527"/>
            <a:ext cx="8229600" cy="237054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571C3-0977-4990-9B9D-D4E07862089E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3351F-3C81-4C5E-8DC0-92FA03729E9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038600"/>
            <a:ext cx="8153400" cy="2537895"/>
          </a:xfrm>
          <a:prstGeom prst="rect">
            <a:avLst/>
          </a:prstGeom>
        </p:spPr>
      </p:pic>
      <p:pic>
        <p:nvPicPr>
          <p:cNvPr id="9" name="Picture 8" descr="New Beginners Group Lesson! | Magnolia Guita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533400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879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1751</TotalTime>
  <Words>1060</Words>
  <Application>Microsoft Office PowerPoint</Application>
  <PresentationFormat>On-screen Show (4:3)</PresentationFormat>
  <Paragraphs>133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Trebuchet MS</vt:lpstr>
      <vt:lpstr>Wingdings 2</vt:lpstr>
      <vt:lpstr>Wingdings 3</vt:lpstr>
      <vt:lpstr>Facet</vt:lpstr>
      <vt:lpstr>Consultation Meeting between Public and Private Schools</vt:lpstr>
      <vt:lpstr>Federal Special Education Law – IDEA 2004</vt:lpstr>
      <vt:lpstr>Registered Sites</vt:lpstr>
      <vt:lpstr>Michigan’s Special Education and Auxiliary Services Laws</vt:lpstr>
      <vt:lpstr>Shared Time</vt:lpstr>
      <vt:lpstr>Who Serves Preschoolers Attending Private Schools?</vt:lpstr>
      <vt:lpstr>Initial Evaluations  and Prior Evaluations </vt:lpstr>
      <vt:lpstr>Next Step: Eligibility and the Parent Decision</vt:lpstr>
      <vt:lpstr>Providing Services to Students who are Voluntarily Enrolled in Nonpublic Schools</vt:lpstr>
      <vt:lpstr>Providing Services to Students who are Voluntarily Enrolled in Nonpublic Schools</vt:lpstr>
      <vt:lpstr>Case 1: IEP for FAPE in the Resident District</vt:lpstr>
      <vt:lpstr>Case 2: Documenting a Parent Decision to Decline All Special Education</vt:lpstr>
      <vt:lpstr>Case 3: Parent Accepts a   Nonpublic Service Plan From the Local Public District </vt:lpstr>
      <vt:lpstr>Tracking Students Who Are Eligible But Have Refused Services</vt:lpstr>
      <vt:lpstr>Three-year Reevaluation for  Nonpublic Students </vt:lpstr>
      <vt:lpstr>Special Education Transportation</vt:lpstr>
      <vt:lpstr>Special Education Transportation</vt:lpstr>
      <vt:lpstr>Annual Count</vt:lpstr>
      <vt:lpstr>Eligible Children with Disabilities</vt:lpstr>
      <vt:lpstr>Allowable Costs</vt:lpstr>
      <vt:lpstr>Non Allowable Costs</vt:lpstr>
      <vt:lpstr>How We Calculate Proportionate Share</vt:lpstr>
      <vt:lpstr>Proportionate Share Preschool Grant</vt:lpstr>
      <vt:lpstr>Time for Local District Consultation on Four Other Topics</vt:lpstr>
      <vt:lpstr>Discussion Areas</vt:lpstr>
    </vt:vector>
  </TitlesOfParts>
  <Company>Kent Intermediate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2006 Abstracts</dc:title>
  <dc:creator>KISD Employee</dc:creator>
  <cp:lastModifiedBy>Lori Matthews</cp:lastModifiedBy>
  <cp:revision>126</cp:revision>
  <cp:lastPrinted>2019-10-22T18:09:47Z</cp:lastPrinted>
  <dcterms:created xsi:type="dcterms:W3CDTF">2007-10-03T21:57:51Z</dcterms:created>
  <dcterms:modified xsi:type="dcterms:W3CDTF">2019-10-22T18:55:08Z</dcterms:modified>
</cp:coreProperties>
</file>